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2" r:id="rId3"/>
    <p:sldId id="267" r:id="rId4"/>
    <p:sldId id="257" r:id="rId5"/>
    <p:sldId id="258" r:id="rId6"/>
    <p:sldId id="259" r:id="rId7"/>
    <p:sldId id="260" r:id="rId8"/>
    <p:sldId id="261" r:id="rId9"/>
    <p:sldId id="263" r:id="rId10"/>
    <p:sldId id="264" r:id="rId11"/>
    <p:sldId id="265" r:id="rId12"/>
    <p:sldId id="266" r:id="rId13"/>
    <p:sldId id="268" r:id="rId14"/>
    <p:sldId id="269" r:id="rId15"/>
    <p:sldId id="270" r:id="rId16"/>
    <p:sldId id="273" r:id="rId17"/>
    <p:sldId id="271" r:id="rId18"/>
    <p:sldId id="274" r:id="rId19"/>
    <p:sldId id="272" r:id="rId20"/>
    <p:sldId id="275" r:id="rId21"/>
    <p:sldId id="276" r:id="rId22"/>
    <p:sldId id="277" r:id="rId23"/>
    <p:sldId id="284" r:id="rId24"/>
    <p:sldId id="278" r:id="rId25"/>
    <p:sldId id="280" r:id="rId26"/>
    <p:sldId id="281" r:id="rId27"/>
    <p:sldId id="283" r:id="rId28"/>
    <p:sldId id="282" r:id="rId29"/>
    <p:sldId id="286" r:id="rId30"/>
    <p:sldId id="285" r:id="rId31"/>
    <p:sldId id="287" r:id="rId32"/>
    <p:sldId id="288" r:id="rId33"/>
    <p:sldId id="289" r:id="rId34"/>
    <p:sldId id="291" r:id="rId35"/>
    <p:sldId id="290" r:id="rId36"/>
    <p:sldId id="292" r:id="rId37"/>
    <p:sldId id="293" r:id="rId38"/>
    <p:sldId id="294" r:id="rId39"/>
    <p:sldId id="295" r:id="rId40"/>
    <p:sldId id="297" r:id="rId41"/>
    <p:sldId id="298" r:id="rId42"/>
    <p:sldId id="299" r:id="rId43"/>
    <p:sldId id="300" r:id="rId44"/>
    <p:sldId id="301" r:id="rId45"/>
    <p:sldId id="302"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41" r:id="rId82"/>
    <p:sldId id="339" r:id="rId83"/>
    <p:sldId id="342" r:id="rId84"/>
    <p:sldId id="340" r:id="rId85"/>
    <p:sldId id="343" r:id="rId86"/>
    <p:sldId id="344" r:id="rId8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48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1"/>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Straight Connector 6"/>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9"/>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C98FFD76-3D96-4A1E-BF38-D6764D24F94F}" type="datetimeFigureOut">
              <a:rPr lang="en-US"/>
              <a:pPr>
                <a:defRPr/>
              </a:pPr>
              <a:t>7/10/2012</a:t>
            </a:fld>
            <a:endParaRPr lang="en-US" dirty="0"/>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11D42351-29E4-41B2-BFA6-F9C30AD7C63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79A673-DAFB-4D8E-B022-A58E31EDAD5C}" type="datetimeFigureOut">
              <a:rPr lang="en-US"/>
              <a:pPr>
                <a:defRPr/>
              </a:pPr>
              <a:t>7/10/2012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30B6DF-F6D4-4BCB-AB9E-BF8B2508352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7AC75740-987E-446F-949C-09DF7DD173D2}" type="slidenum">
              <a:rPr lang="en-US"/>
              <a:pPr>
                <a:defRPr/>
              </a:pPr>
              <a:t>‹#›</a:t>
            </a:fld>
            <a:endParaRPr lang="en-US" dirty="0"/>
          </a:p>
        </p:txBody>
      </p:sp>
      <p:sp>
        <p:nvSpPr>
          <p:cNvPr id="14" name="Date Placeholder 3"/>
          <p:cNvSpPr>
            <a:spLocks noGrp="1"/>
          </p:cNvSpPr>
          <p:nvPr>
            <p:ph type="dt" sz="half" idx="11"/>
          </p:nvPr>
        </p:nvSpPr>
        <p:spPr/>
        <p:txBody>
          <a:bodyPr/>
          <a:lstStyle>
            <a:lvl1pPr>
              <a:defRPr/>
            </a:lvl1pPr>
          </a:lstStyle>
          <a:p>
            <a:pPr>
              <a:defRPr/>
            </a:pPr>
            <a:fld id="{FA232E45-6D27-48F3-A1C9-8099E1E6A257}" type="datetimeFigureOut">
              <a:rPr lang="en-US"/>
              <a:pPr>
                <a:defRPr/>
              </a:pPr>
              <a:t>7/10/2012</a:t>
            </a:fld>
            <a:endParaRPr lang="en-US" dirty="0"/>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1DDD00-D92A-4D71-9B1B-2246C7D64DA7}" type="datetimeFigureOut">
              <a:rPr lang="en-US"/>
              <a:pPr>
                <a:defRPr/>
              </a:pPr>
              <a:t>7/10/2012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C6F7873-E45E-45E9-B4C1-BE99955D1400}"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1"/>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631A8BAF-4A02-4605-99EC-EBDD8132D104}" type="datetimeFigureOut">
              <a:rPr lang="en-US"/>
              <a:pPr>
                <a:defRPr/>
              </a:pPr>
              <a:t>7/10/2012</a:t>
            </a:fld>
            <a:endParaRPr lang="en-US" dirty="0"/>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147021E2-D6E3-4827-A484-60FBB78122A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66CEF666-C1D8-4C97-B953-E795BDA03F9D}" type="datetimeFigureOut">
              <a:rPr lang="en-US"/>
              <a:pPr>
                <a:defRPr/>
              </a:pPr>
              <a:t>7/10/2012</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E118FA8-DE54-42AF-9B18-D513178BE61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AD91E352-4BE8-46C8-8B61-EBF718124EB5}" type="datetimeFigureOut">
              <a:rPr lang="en-US"/>
              <a:pPr>
                <a:defRPr/>
              </a:pPr>
              <a:t>7/10/2012</a:t>
            </a:fld>
            <a:endParaRPr lang="en-US" dirty="0"/>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F2F790F2-4333-42A2-908A-6FA00D58E4F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BA3D6865-C55E-48FA-990D-870953DEB2A2}" type="datetimeFigureOut">
              <a:rPr lang="en-US"/>
              <a:pPr>
                <a:defRPr/>
              </a:pPr>
              <a:t>7/10/2012</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249C3EED-DE56-4596-BB90-FE4BABDF8F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01579FA2-70AF-4F1B-AC36-FBF7C9659290}" type="datetimeFigureOut">
              <a:rPr lang="en-US"/>
              <a:pPr>
                <a:defRPr/>
              </a:pPr>
              <a:t>7/10/2012</a:t>
            </a:fld>
            <a:endParaRPr lang="en-US" dirty="0"/>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2FA286CA-3ED6-4FAB-840B-3F29357D022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14AE0083-6186-48E9-9CD5-10FCFFF2BF1B}" type="slidenum">
              <a:rPr lang="en-US"/>
              <a:pPr>
                <a:defRPr/>
              </a:pPr>
              <a:t>‹#›</a:t>
            </a:fld>
            <a:endParaRPr lang="en-US" dirty="0"/>
          </a:p>
        </p:txBody>
      </p:sp>
      <p:sp>
        <p:nvSpPr>
          <p:cNvPr id="17" name="Date Placeholder 4"/>
          <p:cNvSpPr>
            <a:spLocks noGrp="1"/>
          </p:cNvSpPr>
          <p:nvPr>
            <p:ph type="dt" sz="half" idx="11"/>
          </p:nvPr>
        </p:nvSpPr>
        <p:spPr/>
        <p:txBody>
          <a:bodyPr/>
          <a:lstStyle>
            <a:lvl1pPr>
              <a:defRPr/>
            </a:lvl1pPr>
          </a:lstStyle>
          <a:p>
            <a:pPr>
              <a:defRPr/>
            </a:pPr>
            <a:fld id="{2AC66152-685C-44A6-9FDE-201BED510B9A}" type="datetimeFigureOut">
              <a:rPr lang="en-US"/>
              <a:pPr>
                <a:defRPr/>
              </a:pPr>
              <a:t>7/10/2012</a:t>
            </a:fld>
            <a:endParaRPr lang="en-US" dirty="0"/>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7155AD7D-5F2E-4B5B-B517-47797FE76871}" type="slidenum">
              <a:rPr lang="en-US"/>
              <a:pPr>
                <a:defRPr/>
              </a:pPr>
              <a:t>‹#›</a:t>
            </a:fld>
            <a:endParaRPr lang="en-US" dirty="0"/>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0B47BCE8-4C9A-4460-A272-EA340C71EE78}" type="datetimeFigureOut">
              <a:rPr lang="en-US"/>
              <a:pPr>
                <a:defRPr/>
              </a:pPr>
              <a:t>7/10/2012</a:t>
            </a:fld>
            <a:endParaRPr lang="en-US" dirty="0"/>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B4586016-2F55-4FEB-AF68-426E74C40DA6}" type="datetimeFigureOut">
              <a:rPr lang="en-US"/>
              <a:pPr>
                <a:defRPr/>
              </a:pPr>
              <a:t>7/10/2012</a:t>
            </a:fld>
            <a:endParaRPr lang="en-US" dirty="0"/>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dirty="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F9F381BA-5992-4C0F-B9F8-1A5785BD3AAD}" type="slidenum">
              <a:rPr lang="en-US"/>
              <a:pPr>
                <a:defRPr/>
              </a:pPr>
              <a:t>‹#›</a:t>
            </a:fld>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youtube.com/watch?v=nOGsB9dORBg&amp;ob=av3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sl-voices.com/wp-content/uploads/2011/11/TheHobbit.pn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mrsgrubb.com/PDFfiles/APSI/closerdg.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ufriYwl0jiI"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uteed.net/jom/c16.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youtube.com/watch?v=ufriYwl0ji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eb.ebscohost.com/ehost/delivery?sid=90daa01f-ccce-479e-a930-b63eed818efc@sessionmgr115&amp;vid=3&amp;hid=122"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ocf.berkeley.edu/~katster/Hist16p.ht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biblestudyinfo.com/screwtape/biography.s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l" fontAlgn="auto">
              <a:spcAft>
                <a:spcPts val="0"/>
              </a:spcAft>
              <a:buFont typeface="Wingdings 2"/>
              <a:buNone/>
              <a:defRPr/>
            </a:pPr>
            <a:r>
              <a:rPr lang="en-US" dirty="0" smtClean="0"/>
              <a:t>By : J.R.R Tolkien</a:t>
            </a:r>
            <a:endParaRPr lang="en-US" dirty="0"/>
          </a:p>
        </p:txBody>
      </p:sp>
      <p:sp>
        <p:nvSpPr>
          <p:cNvPr id="13314" name="Title 1"/>
          <p:cNvSpPr>
            <a:spLocks noGrp="1"/>
          </p:cNvSpPr>
          <p:nvPr>
            <p:ph type="ctrTitle"/>
          </p:nvPr>
        </p:nvSpPr>
        <p:spPr/>
        <p:txBody>
          <a:bodyPr/>
          <a:lstStyle/>
          <a:p>
            <a:pPr algn="l"/>
            <a:r>
              <a:rPr lang="en-US" smtClean="0"/>
              <a:t>The Hobbit</a:t>
            </a:r>
          </a:p>
        </p:txBody>
      </p:sp>
      <p:pic>
        <p:nvPicPr>
          <p:cNvPr id="13315" name="Picture 6" descr="http://www.lindsayafranklin.com/wp-content/uploads/2012/05/The-hobbit.jpg"/>
          <p:cNvPicPr>
            <a:picLocks noChangeAspect="1" noChangeArrowheads="1"/>
          </p:cNvPicPr>
          <p:nvPr/>
        </p:nvPicPr>
        <p:blipFill>
          <a:blip r:embed="rId2"/>
          <a:srcRect/>
          <a:stretch>
            <a:fillRect/>
          </a:stretch>
        </p:blipFill>
        <p:spPr bwMode="auto">
          <a:xfrm>
            <a:off x="4953000" y="457200"/>
            <a:ext cx="3810000" cy="58674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z="2800" smtClean="0">
                <a:solidFill>
                  <a:srgbClr val="7B9899"/>
                </a:solidFill>
              </a:rPr>
              <a:t>The Hobbit : The Prequel</a:t>
            </a:r>
          </a:p>
        </p:txBody>
      </p:sp>
      <p:sp>
        <p:nvSpPr>
          <p:cNvPr id="22530" name="Content Placeholder 2"/>
          <p:cNvSpPr>
            <a:spLocks noGrp="1"/>
          </p:cNvSpPr>
          <p:nvPr>
            <p:ph sz="quarter" idx="1"/>
          </p:nvPr>
        </p:nvSpPr>
        <p:spPr>
          <a:xfrm>
            <a:off x="301625" y="1527175"/>
            <a:ext cx="8504238" cy="4572000"/>
          </a:xfrm>
        </p:spPr>
        <p:txBody>
          <a:bodyPr/>
          <a:lstStyle/>
          <a:p>
            <a:r>
              <a:rPr lang="en-US" smtClean="0">
                <a:hlinkClick r:id="rId2"/>
              </a:rPr>
              <a:t>THE HOBBIT Trailer - 2012 Movie - Official [HD]</a:t>
            </a: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solidFill>
                  <a:srgbClr val="7B9899"/>
                </a:solidFill>
              </a:rPr>
              <a:t>Various Cover Art</a:t>
            </a:r>
          </a:p>
        </p:txBody>
      </p:sp>
      <p:pic>
        <p:nvPicPr>
          <p:cNvPr id="23554" name="Content Placeholder 3" descr="1481388505-1.jpg"/>
          <p:cNvPicPr>
            <a:picLocks noGrp="1" noChangeAspect="1"/>
          </p:cNvPicPr>
          <p:nvPr>
            <p:ph sz="quarter" idx="1"/>
          </p:nvPr>
        </p:nvPicPr>
        <p:blipFill>
          <a:blip r:embed="rId2"/>
          <a:srcRect/>
          <a:stretch>
            <a:fillRect/>
          </a:stretch>
        </p:blipFill>
        <p:spPr>
          <a:xfrm>
            <a:off x="228600" y="1371600"/>
            <a:ext cx="2773363" cy="2752725"/>
          </a:xfrm>
        </p:spPr>
      </p:pic>
      <p:pic>
        <p:nvPicPr>
          <p:cNvPr id="23555" name="Picture 4" descr="http://esl-voices.com/wp-content/uploads/2011/11/TheHobbit.png">
            <a:hlinkClick r:id="rId3"/>
          </p:cNvPr>
          <p:cNvPicPr>
            <a:picLocks noChangeAspect="1" noChangeArrowheads="1"/>
          </p:cNvPicPr>
          <p:nvPr/>
        </p:nvPicPr>
        <p:blipFill>
          <a:blip r:embed="rId4"/>
          <a:srcRect/>
          <a:stretch>
            <a:fillRect/>
          </a:stretch>
        </p:blipFill>
        <p:spPr bwMode="auto">
          <a:xfrm>
            <a:off x="5257800" y="1295400"/>
            <a:ext cx="3552825" cy="5334000"/>
          </a:xfrm>
          <a:prstGeom prst="rect">
            <a:avLst/>
          </a:prstGeom>
          <a:noFill/>
          <a:ln w="9525">
            <a:noFill/>
            <a:miter lim="800000"/>
            <a:headEnd/>
            <a:tailEnd/>
          </a:ln>
        </p:spPr>
      </p:pic>
      <p:pic>
        <p:nvPicPr>
          <p:cNvPr id="23556" name="Picture 6" descr="http://bp2.blogger.com/_VJEoP6POm2M/R3U_35CE47I/AAAAAAAAA10/3UnfmFJ99cM/s320/hobbitcover.jpg"/>
          <p:cNvPicPr>
            <a:picLocks noChangeAspect="1" noChangeArrowheads="1"/>
          </p:cNvPicPr>
          <p:nvPr/>
        </p:nvPicPr>
        <p:blipFill>
          <a:blip r:embed="rId5"/>
          <a:srcRect/>
          <a:stretch>
            <a:fillRect/>
          </a:stretch>
        </p:blipFill>
        <p:spPr bwMode="auto">
          <a:xfrm>
            <a:off x="3124200" y="1295400"/>
            <a:ext cx="2057400" cy="2819400"/>
          </a:xfrm>
          <a:prstGeom prst="rect">
            <a:avLst/>
          </a:prstGeom>
          <a:noFill/>
          <a:ln w="9525">
            <a:noFill/>
            <a:miter lim="800000"/>
            <a:headEnd/>
            <a:tailEnd/>
          </a:ln>
        </p:spPr>
      </p:pic>
      <p:pic>
        <p:nvPicPr>
          <p:cNvPr id="23557" name="Picture 8" descr="http://stevenhartsite.files.wordpress.com/2011/01/sendakhobbit.jpg?w=580"/>
          <p:cNvPicPr>
            <a:picLocks noChangeAspect="1" noChangeArrowheads="1"/>
          </p:cNvPicPr>
          <p:nvPr/>
        </p:nvPicPr>
        <p:blipFill>
          <a:blip r:embed="rId6"/>
          <a:srcRect/>
          <a:stretch>
            <a:fillRect/>
          </a:stretch>
        </p:blipFill>
        <p:spPr bwMode="auto">
          <a:xfrm>
            <a:off x="152400" y="4191000"/>
            <a:ext cx="5105400" cy="2667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solidFill>
                  <a:srgbClr val="7B9899"/>
                </a:solidFill>
              </a:rPr>
              <a:t>Predictions</a:t>
            </a:r>
          </a:p>
        </p:txBody>
      </p:sp>
      <p:sp>
        <p:nvSpPr>
          <p:cNvPr id="24578" name="Content Placeholder 2"/>
          <p:cNvSpPr>
            <a:spLocks noGrp="1"/>
          </p:cNvSpPr>
          <p:nvPr>
            <p:ph sz="quarter" idx="1"/>
          </p:nvPr>
        </p:nvSpPr>
        <p:spPr>
          <a:xfrm>
            <a:off x="301625" y="1527175"/>
            <a:ext cx="8504238" cy="4572000"/>
          </a:xfrm>
        </p:spPr>
        <p:txBody>
          <a:bodyPr/>
          <a:lstStyle/>
          <a:p>
            <a:r>
              <a:rPr lang="en-US" smtClean="0"/>
              <a:t>To predict means to declare or tell in advance; prophesy; foretell.  For example: to predict the weather; to predict the fall of a civilization.</a:t>
            </a:r>
          </a:p>
          <a:p>
            <a:r>
              <a:rPr lang="en-US" smtClean="0"/>
              <a:t>Write a well developed paragraph of 5-7 sentences stating your predictions for the prequel, The Hobbit.</a:t>
            </a:r>
          </a:p>
          <a:p>
            <a:pPr>
              <a:buFont typeface="Wingdings 2" pitchFamily="18" charset="2"/>
              <a:buNone/>
            </a:pPr>
            <a:endParaRPr lang="en-US" smtClean="0"/>
          </a:p>
          <a:p>
            <a:pPr>
              <a:buFont typeface="Wingdings 2" pitchFamily="18" charset="2"/>
              <a:buNone/>
            </a:pPr>
            <a:endParaRPr lang="en-US" smtClean="0"/>
          </a:p>
        </p:txBody>
      </p:sp>
      <p:pic>
        <p:nvPicPr>
          <p:cNvPr id="24579" name="Picture 3" descr="prediction.jpg"/>
          <p:cNvPicPr>
            <a:picLocks noChangeAspect="1"/>
          </p:cNvPicPr>
          <p:nvPr/>
        </p:nvPicPr>
        <p:blipFill>
          <a:blip r:embed="rId2"/>
          <a:srcRect/>
          <a:stretch>
            <a:fillRect/>
          </a:stretch>
        </p:blipFill>
        <p:spPr bwMode="auto">
          <a:xfrm>
            <a:off x="2057400" y="3810000"/>
            <a:ext cx="4724400" cy="27241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solidFill>
                  <a:srgbClr val="7B9899"/>
                </a:solidFill>
              </a:rPr>
              <a:t>Essential Question</a:t>
            </a:r>
          </a:p>
        </p:txBody>
      </p:sp>
      <p:sp>
        <p:nvSpPr>
          <p:cNvPr id="25602" name="Content Placeholder 2"/>
          <p:cNvSpPr>
            <a:spLocks noGrp="1"/>
          </p:cNvSpPr>
          <p:nvPr>
            <p:ph sz="quarter" idx="1"/>
          </p:nvPr>
        </p:nvSpPr>
        <p:spPr>
          <a:xfrm>
            <a:off x="301625" y="1527175"/>
            <a:ext cx="8504238" cy="4572000"/>
          </a:xfrm>
        </p:spPr>
        <p:txBody>
          <a:bodyPr/>
          <a:lstStyle/>
          <a:p>
            <a:r>
              <a:rPr lang="en-US" smtClean="0"/>
              <a:t>What are the elements of effective annotation of a text?</a:t>
            </a:r>
          </a:p>
          <a:p>
            <a:r>
              <a:rPr lang="en-US" smtClean="0"/>
              <a:t>Task: Group and independent reading and note taking</a:t>
            </a:r>
          </a:p>
          <a:p>
            <a:r>
              <a:rPr lang="en-US" smtClean="0"/>
              <a:t>Standards: ELACC7RL1, ELACC7RL3, ELACC7RL6, ELACC7W9, ELACC7SL6, ELACC7L4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solidFill>
                  <a:srgbClr val="7B9899"/>
                </a:solidFill>
              </a:rPr>
              <a:t>Annotation</a:t>
            </a:r>
          </a:p>
        </p:txBody>
      </p:sp>
      <p:sp>
        <p:nvSpPr>
          <p:cNvPr id="26626" name="Content Placeholder 2"/>
          <p:cNvSpPr>
            <a:spLocks noGrp="1"/>
          </p:cNvSpPr>
          <p:nvPr>
            <p:ph sz="quarter" idx="1"/>
          </p:nvPr>
        </p:nvSpPr>
        <p:spPr>
          <a:xfrm>
            <a:off x="301625" y="1527175"/>
            <a:ext cx="8504238" cy="4572000"/>
          </a:xfrm>
        </p:spPr>
        <p:txBody>
          <a:bodyPr/>
          <a:lstStyle/>
          <a:p>
            <a:r>
              <a:rPr lang="en-US" smtClean="0"/>
              <a:t>Definition: An annotation is a brief description or summary of a work such as an article, chapter of a book, book, website, or movie.  An annotation attempts to give enough information to make a decision as to whether or not to read the complete work.  Annotations may be descriptive or critical.</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r>
              <a:rPr lang="en-US" smtClean="0">
                <a:hlinkClick r:id="rId2"/>
              </a:rPr>
              <a:t>Close Reading and Annotation: Keeping Middle School Students Focusing on the Text</a:t>
            </a:r>
            <a:r>
              <a:rPr lang="en-US" smtClean="0"/>
              <a:t>   pg (21-24)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solidFill>
                  <a:srgbClr val="7B9899"/>
                </a:solidFill>
              </a:rPr>
              <a:t>S.O.A.P.S.Tone</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Char char=""/>
              <a:defRPr/>
            </a:pPr>
            <a:r>
              <a:rPr lang="en-US" dirty="0" smtClean="0"/>
              <a:t>S: SPEAKER: the voice that tells the story; not the author</a:t>
            </a:r>
          </a:p>
          <a:p>
            <a:pPr marL="274320" indent="-274320" fontAlgn="auto">
              <a:spcAft>
                <a:spcPts val="0"/>
              </a:spcAft>
              <a:buFont typeface="Wingdings 2"/>
              <a:buChar char=""/>
              <a:defRPr/>
            </a:pPr>
            <a:r>
              <a:rPr lang="en-US" dirty="0" smtClean="0"/>
              <a:t>O: OCCASION: time and place of the piece;</a:t>
            </a:r>
            <a:r>
              <a:rPr lang="en-US" b="1" dirty="0" smtClean="0"/>
              <a:t>  </a:t>
            </a:r>
            <a:r>
              <a:rPr lang="en-US" dirty="0" smtClean="0"/>
              <a:t>time and place of the piece; context that encouraged the writing to happen; the event that prompted the speaker to speak</a:t>
            </a:r>
          </a:p>
          <a:p>
            <a:pPr marL="274320" indent="-274320" fontAlgn="auto">
              <a:spcAft>
                <a:spcPts val="0"/>
              </a:spcAft>
              <a:buFont typeface="Wingdings 2"/>
              <a:buChar char=""/>
              <a:defRPr/>
            </a:pPr>
            <a:r>
              <a:rPr lang="en-US" dirty="0" smtClean="0"/>
              <a:t>A: AUDIENCE: the group of readers to whom this piece is directed</a:t>
            </a:r>
          </a:p>
          <a:p>
            <a:pPr marL="274320" indent="-274320" fontAlgn="auto">
              <a:spcAft>
                <a:spcPts val="0"/>
              </a:spcAft>
              <a:buFont typeface="Wingdings 2"/>
              <a:buChar char=""/>
              <a:defRPr/>
            </a:pPr>
            <a:r>
              <a:rPr lang="en-US" dirty="0" smtClean="0"/>
              <a:t>P: PURPOSE: the reason behind the text</a:t>
            </a:r>
          </a:p>
          <a:p>
            <a:pPr marL="274320" indent="-274320" fontAlgn="auto">
              <a:spcAft>
                <a:spcPts val="0"/>
              </a:spcAft>
              <a:buFont typeface="Wingdings 2"/>
              <a:buChar char=""/>
              <a:defRPr/>
            </a:pPr>
            <a:r>
              <a:rPr lang="en-US" dirty="0" smtClean="0"/>
              <a:t>S: SUBJECT: general topic, content, and ideas contained in the text in a few words or short phrase</a:t>
            </a:r>
          </a:p>
          <a:p>
            <a:pPr marL="274320" indent="-274320" fontAlgn="auto">
              <a:spcAft>
                <a:spcPts val="0"/>
              </a:spcAft>
              <a:buFont typeface="Wingdings 2"/>
              <a:buChar char=""/>
              <a:defRPr/>
            </a:pPr>
            <a:r>
              <a:rPr lang="en-US" dirty="0" smtClean="0"/>
              <a:t>T: TONE: author’s attitude toward the subject; through the author’s choice of words, among other things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solidFill>
                  <a:srgbClr val="7B9899"/>
                </a:solidFill>
              </a:rPr>
              <a:t>Getting Ready to Read </a:t>
            </a:r>
          </a:p>
        </p:txBody>
      </p:sp>
      <p:sp>
        <p:nvSpPr>
          <p:cNvPr id="28674" name="Content Placeholder 2"/>
          <p:cNvSpPr>
            <a:spLocks noGrp="1"/>
          </p:cNvSpPr>
          <p:nvPr>
            <p:ph sz="quarter" idx="1"/>
          </p:nvPr>
        </p:nvSpPr>
        <p:spPr>
          <a:xfrm>
            <a:off x="301625" y="1527175"/>
            <a:ext cx="8504238" cy="4572000"/>
          </a:xfrm>
        </p:spPr>
        <p:txBody>
          <a:bodyPr/>
          <a:lstStyle/>
          <a:p>
            <a:r>
              <a:rPr lang="en-US" smtClean="0"/>
              <a:t>On the next slide we will be reading, The Gettysburg Address, please copy these in your notes to be prepared to read and complete the annotation.</a:t>
            </a:r>
          </a:p>
          <a:p>
            <a:pPr>
              <a:buFont typeface="Wingdings 2" pitchFamily="18" charset="2"/>
              <a:buNone/>
            </a:pPr>
            <a:r>
              <a:rPr lang="en-US" smtClean="0"/>
              <a:t>Speaker______________________________</a:t>
            </a:r>
          </a:p>
          <a:p>
            <a:pPr>
              <a:buFont typeface="Wingdings 2" pitchFamily="18" charset="2"/>
              <a:buNone/>
            </a:pPr>
            <a:r>
              <a:rPr lang="en-US" smtClean="0"/>
              <a:t>Occasion______________________________</a:t>
            </a:r>
          </a:p>
          <a:p>
            <a:pPr>
              <a:buFont typeface="Wingdings 2" pitchFamily="18" charset="2"/>
              <a:buNone/>
            </a:pPr>
            <a:r>
              <a:rPr lang="en-US" smtClean="0"/>
              <a:t>Audience______________________________</a:t>
            </a:r>
          </a:p>
          <a:p>
            <a:pPr>
              <a:buFont typeface="Wingdings 2" pitchFamily="18" charset="2"/>
              <a:buNone/>
            </a:pPr>
            <a:r>
              <a:rPr lang="en-US" smtClean="0"/>
              <a:t>Purpose_______________________________</a:t>
            </a:r>
          </a:p>
          <a:p>
            <a:pPr>
              <a:buFont typeface="Wingdings 2" pitchFamily="18" charset="2"/>
              <a:buNone/>
            </a:pPr>
            <a:r>
              <a:rPr lang="en-US" smtClean="0"/>
              <a:t>Subject________________________________</a:t>
            </a:r>
          </a:p>
          <a:p>
            <a:pPr>
              <a:buFont typeface="Wingdings 2" pitchFamily="18" charset="2"/>
              <a:buNone/>
            </a:pPr>
            <a:r>
              <a:rPr lang="en-US" smtClean="0"/>
              <a:t>Tone__________________________________</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301625" y="228600"/>
            <a:ext cx="8534400" cy="685800"/>
          </a:xfrm>
        </p:spPr>
        <p:txBody>
          <a:bodyPr/>
          <a:lstStyle/>
          <a:p>
            <a:r>
              <a:rPr lang="en-US" smtClean="0">
                <a:solidFill>
                  <a:srgbClr val="7B9899"/>
                </a:solidFill>
              </a:rPr>
              <a:t>Practice Using S.O.A.P.S.Tone</a:t>
            </a:r>
          </a:p>
        </p:txBody>
      </p:sp>
      <p:sp>
        <p:nvSpPr>
          <p:cNvPr id="29698" name="Content Placeholder 2"/>
          <p:cNvSpPr>
            <a:spLocks noGrp="1"/>
          </p:cNvSpPr>
          <p:nvPr>
            <p:ph sz="quarter" idx="1"/>
          </p:nvPr>
        </p:nvSpPr>
        <p:spPr>
          <a:xfrm>
            <a:off x="301625" y="990600"/>
            <a:ext cx="8504238" cy="5638800"/>
          </a:xfrm>
        </p:spPr>
        <p:txBody>
          <a:bodyPr/>
          <a:lstStyle/>
          <a:p>
            <a:pPr algn="ctr">
              <a:buFont typeface="Wingdings 2" pitchFamily="18" charset="2"/>
              <a:buNone/>
            </a:pPr>
            <a:r>
              <a:rPr lang="en-US" sz="1800" smtClean="0"/>
              <a:t>The Gettysburg Address Abraham Lincoln</a:t>
            </a:r>
          </a:p>
          <a:p>
            <a:pPr>
              <a:buFont typeface="Wingdings 2" pitchFamily="18" charset="2"/>
              <a:buNone/>
            </a:pPr>
            <a:r>
              <a:rPr lang="en-US" sz="1800" smtClean="0"/>
              <a:t>		Four score and seven years ago our fathers brought forth on this continent a new nation, conceived in liberty, and dedicated to the proposition that all men are created equal. Now we are engaged in a great civil war, testing whether that nation, or any nation so conceived and dedicated, can long endure. We are met on a great battlefield of that war. We have come to dedicate a portion of that field as a final resting place for those who here gave their lives that that nation might live. It is altogether fitting and proper that we should do this. But, in a larger sense, we cannot dedicate, we cannot consecrate, we cannot hallow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us—that from these honored dead we take increased devotion to that cause for which they gave the last full measure of devotion, that we here highly resolve that these dead shall not have died in vain—that this nation, under God, shall have a new birth of freedom— and that government of the people, by the people, for the people, shall not perish from the earth.</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solidFill>
                  <a:srgbClr val="7B9899"/>
                </a:solidFill>
              </a:rPr>
              <a:t>Answers for Gettysburg Address Annotation</a:t>
            </a:r>
          </a:p>
        </p:txBody>
      </p:sp>
      <p:sp>
        <p:nvSpPr>
          <p:cNvPr id="30722" name="Content Placeholder 2"/>
          <p:cNvSpPr>
            <a:spLocks noGrp="1"/>
          </p:cNvSpPr>
          <p:nvPr>
            <p:ph sz="quarter" idx="1"/>
          </p:nvPr>
        </p:nvSpPr>
        <p:spPr>
          <a:xfrm>
            <a:off x="301625" y="1295400"/>
            <a:ext cx="8504238" cy="4803775"/>
          </a:xfrm>
        </p:spPr>
        <p:txBody>
          <a:bodyPr/>
          <a:lstStyle/>
          <a:p>
            <a:pPr>
              <a:buFont typeface="Wingdings 2" pitchFamily="18" charset="2"/>
              <a:buNone/>
            </a:pPr>
            <a:r>
              <a:rPr lang="en-US" smtClean="0"/>
              <a:t>Speaker: A leader of a nation of people: United States President</a:t>
            </a:r>
          </a:p>
          <a:p>
            <a:pPr>
              <a:buFont typeface="Wingdings 2" pitchFamily="18" charset="2"/>
              <a:buNone/>
            </a:pPr>
            <a:r>
              <a:rPr lang="en-US" smtClean="0"/>
              <a:t>Occasion: The Civil War in the United States</a:t>
            </a:r>
          </a:p>
          <a:p>
            <a:pPr>
              <a:buFont typeface="Wingdings 2" pitchFamily="18" charset="2"/>
              <a:buNone/>
            </a:pPr>
            <a:r>
              <a:rPr lang="en-US" smtClean="0"/>
              <a:t>Audience: Actual: Union supporters and defenders: Ultimate: Readers of Historical Information</a:t>
            </a:r>
          </a:p>
          <a:p>
            <a:pPr>
              <a:buFont typeface="Wingdings 2" pitchFamily="18" charset="2"/>
              <a:buNone/>
            </a:pPr>
            <a:r>
              <a:rPr lang="en-US" smtClean="0"/>
              <a:t>Purpose: To enlist continued support for the war effort and for freedom</a:t>
            </a:r>
          </a:p>
          <a:p>
            <a:pPr>
              <a:buFont typeface="Wingdings 2" pitchFamily="18" charset="2"/>
              <a:buNone/>
            </a:pPr>
            <a:r>
              <a:rPr lang="en-US" smtClean="0"/>
              <a:t>Subject: Perseverance of a nation for the cause of freedom</a:t>
            </a:r>
          </a:p>
          <a:p>
            <a:pPr>
              <a:buFont typeface="Wingdings 2" pitchFamily="18" charset="2"/>
              <a:buNone/>
            </a:pPr>
            <a:r>
              <a:rPr lang="en-US" smtClean="0"/>
              <a:t>Tone: Passionate regarding unity and freedom</a:t>
            </a:r>
          </a:p>
          <a:p>
            <a:endParaRPr 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solidFill>
                  <a:srgbClr val="7B9899"/>
                </a:solidFill>
              </a:rPr>
              <a:t>Chapter 1: Group Read Aloud</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dirty="0" smtClean="0"/>
              <a:t>Practice Annotation with Chapter 1 of The Hobbit</a:t>
            </a:r>
          </a:p>
          <a:p>
            <a:pPr marL="274320" indent="-274320" fontAlgn="auto">
              <a:spcAft>
                <a:spcPts val="0"/>
              </a:spcAft>
              <a:buFont typeface="Wingdings 2"/>
              <a:buChar char=""/>
              <a:defRPr/>
            </a:pPr>
            <a:r>
              <a:rPr lang="en-US" dirty="0" smtClean="0"/>
              <a:t>Focus your notes on the elements of plot, character/characterization, literary elements, prose style of the author, and any unknown words (explore these!)</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Homework: Read Chapter 2, annotate with attention to Tolkien’s literary strategies using your own background knowledge of diction, syntax, imagery, figurative language, tone, style, etc. These will be discussed in class tomorrow.</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301625" y="228600"/>
            <a:ext cx="8534400" cy="914400"/>
          </a:xfrm>
        </p:spPr>
        <p:txBody>
          <a:bodyPr/>
          <a:lstStyle/>
          <a:p>
            <a:r>
              <a:rPr lang="en-US" smtClean="0">
                <a:solidFill>
                  <a:srgbClr val="7B9899"/>
                </a:solidFill>
              </a:rPr>
              <a:t>J.R.R Tolkien (1892 -1973)</a:t>
            </a:r>
          </a:p>
        </p:txBody>
      </p:sp>
      <p:pic>
        <p:nvPicPr>
          <p:cNvPr id="14338" name="Content Placeholder 3" descr="1015_jrr-tolkien-dead-celebs_485x340.jpg"/>
          <p:cNvPicPr>
            <a:picLocks noGrp="1" noChangeAspect="1"/>
          </p:cNvPicPr>
          <p:nvPr>
            <p:ph sz="quarter" idx="1"/>
          </p:nvPr>
        </p:nvPicPr>
        <p:blipFill>
          <a:blip r:embed="rId2"/>
          <a:srcRect/>
          <a:stretch>
            <a:fillRect/>
          </a:stretch>
        </p:blipFill>
        <p:spPr>
          <a:xfrm>
            <a:off x="1295400" y="1600200"/>
            <a:ext cx="6553200" cy="43180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solidFill>
                  <a:srgbClr val="7B9899"/>
                </a:solidFill>
              </a:rPr>
              <a:t>Essential Question</a:t>
            </a:r>
          </a:p>
        </p:txBody>
      </p:sp>
      <p:sp>
        <p:nvSpPr>
          <p:cNvPr id="32770" name="Content Placeholder 2"/>
          <p:cNvSpPr>
            <a:spLocks noGrp="1"/>
          </p:cNvSpPr>
          <p:nvPr>
            <p:ph sz="quarter" idx="1"/>
          </p:nvPr>
        </p:nvSpPr>
        <p:spPr>
          <a:xfrm>
            <a:off x="301625" y="1527175"/>
            <a:ext cx="8504238" cy="4572000"/>
          </a:xfrm>
        </p:spPr>
        <p:txBody>
          <a:bodyPr/>
          <a:lstStyle/>
          <a:p>
            <a:r>
              <a:rPr lang="en-US" smtClean="0"/>
              <a:t>What literary concepts should I notice in literary analysis?</a:t>
            </a:r>
          </a:p>
          <a:p>
            <a:r>
              <a:rPr lang="en-US" smtClean="0"/>
              <a:t>Task: Illustrate terms, search text, identify sentence structure, echo write </a:t>
            </a:r>
          </a:p>
          <a:p>
            <a:r>
              <a:rPr lang="en-US" smtClean="0"/>
              <a:t>Standards: ELACC7RL3, ELACC7RL4, ELACC7W9, ELACC7L4, ELACC7L5, ELACC7L1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solidFill>
                  <a:srgbClr val="7B9899"/>
                </a:solidFill>
              </a:rPr>
              <a:t>Homework from Chapter 2</a:t>
            </a:r>
          </a:p>
        </p:txBody>
      </p:sp>
      <p:sp>
        <p:nvSpPr>
          <p:cNvPr id="33794" name="Content Placeholder 2"/>
          <p:cNvSpPr>
            <a:spLocks noGrp="1"/>
          </p:cNvSpPr>
          <p:nvPr>
            <p:ph sz="quarter" idx="1"/>
          </p:nvPr>
        </p:nvSpPr>
        <p:spPr>
          <a:xfrm>
            <a:off x="301625" y="1527175"/>
            <a:ext cx="8504238" cy="4572000"/>
          </a:xfrm>
        </p:spPr>
        <p:txBody>
          <a:bodyPr/>
          <a:lstStyle/>
          <a:p>
            <a:r>
              <a:rPr lang="en-US" smtClean="0"/>
              <a:t>In groups of 3-4, share your S.O.A.P.S.Tone notes from Chapter 2 with your group members.</a:t>
            </a:r>
          </a:p>
          <a:p>
            <a:r>
              <a:rPr lang="en-US" smtClean="0"/>
              <a:t>Each person in the group MUST discuss their ideas for each letter in S.O.A.P.S.Tone.  </a:t>
            </a:r>
          </a:p>
          <a:p>
            <a:r>
              <a:rPr lang="en-US" smtClean="0"/>
              <a:t>On a white sheet of paper, write down your best group answers for each letter.</a:t>
            </a:r>
          </a:p>
          <a:p>
            <a:r>
              <a:rPr lang="en-US" smtClean="0"/>
              <a:t>Share your answers with the rest of the class.</a:t>
            </a:r>
          </a:p>
          <a:p>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solidFill>
                  <a:srgbClr val="7B9899"/>
                </a:solidFill>
              </a:rPr>
              <a:t>Literary Concepts</a:t>
            </a:r>
          </a:p>
        </p:txBody>
      </p:sp>
      <p:sp>
        <p:nvSpPr>
          <p:cNvPr id="3" name="Content Placeholder 2"/>
          <p:cNvSpPr>
            <a:spLocks noGrp="1"/>
          </p:cNvSpPr>
          <p:nvPr>
            <p:ph sz="quarter" idx="1"/>
          </p:nvPr>
        </p:nvSpPr>
        <p:spPr>
          <a:xfrm>
            <a:off x="301625" y="1143000"/>
            <a:ext cx="8504238" cy="4956175"/>
          </a:xfrm>
        </p:spPr>
        <p:txBody>
          <a:bodyPr>
            <a:normAutofit fontScale="92500" lnSpcReduction="20000"/>
          </a:bodyPr>
          <a:lstStyle/>
          <a:p>
            <a:pPr marL="514350" indent="-514350" fontAlgn="auto">
              <a:spcAft>
                <a:spcPts val="0"/>
              </a:spcAft>
              <a:buFont typeface="Wingdings 2"/>
              <a:buAutoNum type="arabicPeriod"/>
              <a:defRPr/>
            </a:pPr>
            <a:r>
              <a:rPr lang="en-US" dirty="0" smtClean="0"/>
              <a:t>Connotation- An idea or feeling a word conveys beyond its literal meaning; can be positive or negative (thin </a:t>
            </a:r>
            <a:r>
              <a:rPr lang="en-US" dirty="0" err="1" smtClean="0"/>
              <a:t>vs</a:t>
            </a:r>
            <a:r>
              <a:rPr lang="en-US" dirty="0" smtClean="0"/>
              <a:t> scrawny)</a:t>
            </a:r>
          </a:p>
          <a:p>
            <a:pPr marL="514350" indent="-514350" fontAlgn="auto">
              <a:spcAft>
                <a:spcPts val="0"/>
              </a:spcAft>
              <a:buFont typeface="Wingdings 2"/>
              <a:buAutoNum type="arabicPeriod"/>
              <a:defRPr/>
            </a:pPr>
            <a:r>
              <a:rPr lang="en-US" dirty="0" smtClean="0"/>
              <a:t>Diction- A style of speaking or writing with regard to word choices, accent, and enunciation </a:t>
            </a:r>
          </a:p>
          <a:p>
            <a:pPr marL="514350" indent="-514350" fontAlgn="auto">
              <a:spcAft>
                <a:spcPts val="0"/>
              </a:spcAft>
              <a:buFont typeface="Wingdings 2"/>
              <a:buAutoNum type="arabicPeriod"/>
              <a:defRPr/>
            </a:pPr>
            <a:r>
              <a:rPr lang="en-US" dirty="0" smtClean="0"/>
              <a:t>Syntax- the patterns for the formation of sentences and phrases in a language</a:t>
            </a:r>
          </a:p>
          <a:p>
            <a:pPr marL="514350" indent="-514350" fontAlgn="auto">
              <a:spcAft>
                <a:spcPts val="0"/>
              </a:spcAft>
              <a:buFont typeface="Wingdings 2"/>
              <a:buAutoNum type="arabicPeriod"/>
              <a:defRPr/>
            </a:pPr>
            <a:r>
              <a:rPr lang="en-US" dirty="0" smtClean="0"/>
              <a:t>Tone- the attitudes of the writer conveyed through his/her writing</a:t>
            </a:r>
          </a:p>
          <a:p>
            <a:pPr marL="514350" indent="-514350" fontAlgn="auto">
              <a:spcAft>
                <a:spcPts val="0"/>
              </a:spcAft>
              <a:buFont typeface="Wingdings 2"/>
              <a:buAutoNum type="arabicPeriod"/>
              <a:defRPr/>
            </a:pPr>
            <a:r>
              <a:rPr lang="en-US" dirty="0" smtClean="0"/>
              <a:t>Imagery- the use of figurative language to represent objects, actions, or ideas; vivid language appealing to the senses to create images</a:t>
            </a:r>
          </a:p>
          <a:p>
            <a:pPr marL="514350" indent="-514350" fontAlgn="auto">
              <a:spcAft>
                <a:spcPts val="0"/>
              </a:spcAft>
              <a:buFont typeface="Wingdings 2"/>
              <a:buAutoNum type="arabicPeriod"/>
              <a:defRPr/>
            </a:pPr>
            <a:r>
              <a:rPr lang="en-US" dirty="0" smtClean="0"/>
              <a:t>Symbolism- the practice of representing things by symbols </a:t>
            </a:r>
          </a:p>
          <a:p>
            <a:pPr marL="514350" indent="-514350" fontAlgn="auto">
              <a:spcAft>
                <a:spcPts val="0"/>
              </a:spcAft>
              <a:buFont typeface="Wingdings 2"/>
              <a:buNone/>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solidFill>
                  <a:srgbClr val="7B9899"/>
                </a:solidFill>
              </a:rPr>
              <a:t>Connotation</a:t>
            </a:r>
          </a:p>
        </p:txBody>
      </p:sp>
      <p:sp>
        <p:nvSpPr>
          <p:cNvPr id="35842" name="Content Placeholder 2"/>
          <p:cNvSpPr>
            <a:spLocks noGrp="1"/>
          </p:cNvSpPr>
          <p:nvPr>
            <p:ph sz="quarter" idx="1"/>
          </p:nvPr>
        </p:nvSpPr>
        <p:spPr>
          <a:xfrm>
            <a:off x="301625" y="1527175"/>
            <a:ext cx="8504238" cy="4572000"/>
          </a:xfrm>
        </p:spPr>
        <p:txBody>
          <a:bodyPr/>
          <a:lstStyle/>
          <a:p>
            <a:r>
              <a:rPr lang="en-US" smtClean="0"/>
              <a:t>“Trolls are slow in the uptake, and mighty suspicious about anything new to them.”</a:t>
            </a:r>
          </a:p>
          <a:p>
            <a:pPr>
              <a:buFont typeface="Wingdings 2" pitchFamily="18" charset="2"/>
              <a:buNone/>
            </a:pPr>
            <a:endParaRPr lang="en-US" smtClean="0"/>
          </a:p>
          <a:p>
            <a:pPr>
              <a:buFont typeface="Wingdings 2" pitchFamily="18" charset="2"/>
              <a:buNone/>
            </a:pPr>
            <a:r>
              <a:rPr lang="en-US" smtClean="0"/>
              <a:t>What does “slow in the uptake” suggest?</a:t>
            </a:r>
          </a:p>
        </p:txBody>
      </p:sp>
      <p:pic>
        <p:nvPicPr>
          <p:cNvPr id="35843" name="Picture 3" descr="images.jpg"/>
          <p:cNvPicPr>
            <a:picLocks noChangeAspect="1"/>
          </p:cNvPicPr>
          <p:nvPr/>
        </p:nvPicPr>
        <p:blipFill>
          <a:blip r:embed="rId2"/>
          <a:srcRect/>
          <a:stretch>
            <a:fillRect/>
          </a:stretch>
        </p:blipFill>
        <p:spPr bwMode="auto">
          <a:xfrm>
            <a:off x="2895600" y="3657600"/>
            <a:ext cx="2514600" cy="2381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solidFill>
                  <a:srgbClr val="7B9899"/>
                </a:solidFill>
              </a:rPr>
              <a:t>Diction</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None/>
              <a:defRPr/>
            </a:pPr>
            <a:r>
              <a:rPr lang="en-US" dirty="0" smtClean="0"/>
              <a:t>	William choked.  “Shut </a:t>
            </a:r>
            <a:r>
              <a:rPr lang="en-US" dirty="0" err="1" smtClean="0"/>
              <a:t>yer</a:t>
            </a:r>
            <a:r>
              <a:rPr lang="en-US" dirty="0" smtClean="0"/>
              <a:t> mouth!” he said as soon as he could. “</a:t>
            </a:r>
            <a:r>
              <a:rPr lang="en-US" dirty="0" err="1" smtClean="0"/>
              <a:t>Yer</a:t>
            </a:r>
            <a:r>
              <a:rPr lang="en-US" dirty="0" smtClean="0"/>
              <a:t> can’t expect folk to stop here for ever just to be et by you and Bert. You’ve et a village and a half between </a:t>
            </a:r>
            <a:r>
              <a:rPr lang="en-US" dirty="0" err="1" smtClean="0"/>
              <a:t>yer</a:t>
            </a:r>
            <a:r>
              <a:rPr lang="en-US" dirty="0" smtClean="0"/>
              <a:t>, since we come down from the mountains.  How much more </a:t>
            </a:r>
            <a:r>
              <a:rPr lang="en-US" dirty="0" err="1" smtClean="0"/>
              <a:t>d’yer</a:t>
            </a:r>
            <a:r>
              <a:rPr lang="en-US" dirty="0" smtClean="0"/>
              <a:t> want? And time’s been up our way, when </a:t>
            </a:r>
            <a:r>
              <a:rPr lang="en-US" dirty="0" err="1" smtClean="0"/>
              <a:t>yer’d</a:t>
            </a:r>
            <a:r>
              <a:rPr lang="en-US" dirty="0" smtClean="0"/>
              <a:t> have said ‘thank </a:t>
            </a:r>
            <a:r>
              <a:rPr lang="en-US" dirty="0" err="1" smtClean="0"/>
              <a:t>yer</a:t>
            </a:r>
            <a:r>
              <a:rPr lang="en-US" dirty="0" smtClean="0"/>
              <a:t> Bill’ for a nice bit o’ fat valley mutton like that is.” (pg 35)</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Is this written in an English style of speaking or writing?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solidFill>
                  <a:srgbClr val="7B9899"/>
                </a:solidFill>
              </a:rPr>
              <a:t>Tone</a:t>
            </a:r>
          </a:p>
        </p:txBody>
      </p:sp>
      <p:sp>
        <p:nvSpPr>
          <p:cNvPr id="37890"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mtClean="0"/>
              <a:t>	“Now we are all here!” said Gandalf, looking at the row of thirteen hoods-the best detachable party hoods- and his own hat hanging on the pegs.  “Quite a merry gathering! I hope there is something left for the late comers to eat and drink!” What’s that? Tea? No thank you! A little red wine, I think for me.”</a:t>
            </a:r>
          </a:p>
          <a:p>
            <a:pPr>
              <a:buFont typeface="Wingdings 2" pitchFamily="18" charset="2"/>
              <a:buNone/>
            </a:pPr>
            <a:endParaRPr lang="en-US" smtClean="0"/>
          </a:p>
          <a:p>
            <a:pPr>
              <a:buFont typeface="Wingdings 2" pitchFamily="18" charset="2"/>
              <a:buNone/>
            </a:pPr>
            <a:r>
              <a:rPr lang="en-US" smtClean="0"/>
              <a:t>What is the tone of this passage? How does </a:t>
            </a:r>
          </a:p>
          <a:p>
            <a:pPr>
              <a:buFont typeface="Wingdings 2" pitchFamily="18" charset="2"/>
              <a:buNone/>
            </a:pPr>
            <a:r>
              <a:rPr lang="en-US" smtClean="0"/>
              <a:t>Tolkien use Gandalf to convey this tone?</a:t>
            </a:r>
          </a:p>
        </p:txBody>
      </p:sp>
      <p:pic>
        <p:nvPicPr>
          <p:cNvPr id="37891" name="Picture 3" descr="imagesCAGMSR9D.jpg"/>
          <p:cNvPicPr>
            <a:picLocks noChangeAspect="1"/>
          </p:cNvPicPr>
          <p:nvPr/>
        </p:nvPicPr>
        <p:blipFill>
          <a:blip r:embed="rId2"/>
          <a:srcRect/>
          <a:stretch>
            <a:fillRect/>
          </a:stretch>
        </p:blipFill>
        <p:spPr bwMode="auto">
          <a:xfrm>
            <a:off x="7086600" y="3986213"/>
            <a:ext cx="1790700" cy="234791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solidFill>
                  <a:srgbClr val="7B9899"/>
                </a:solidFill>
              </a:rPr>
              <a:t>Figurative Language </a:t>
            </a:r>
          </a:p>
        </p:txBody>
      </p:sp>
      <p:sp>
        <p:nvSpPr>
          <p:cNvPr id="38914"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mtClean="0"/>
              <a:t>“The door opened on to a tube shaped hall like a tunnel.” </a:t>
            </a:r>
          </a:p>
          <a:p>
            <a:pPr>
              <a:buFont typeface="Wingdings 2" pitchFamily="18" charset="2"/>
              <a:buNone/>
            </a:pPr>
            <a:r>
              <a:rPr lang="en-US" smtClean="0"/>
              <a:t>What type of figurative language is this quotation using?</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p:txBody>
      </p:sp>
      <p:pic>
        <p:nvPicPr>
          <p:cNvPr id="38915" name="Picture 4" descr="figurative-language.jpg"/>
          <p:cNvPicPr>
            <a:picLocks noChangeAspect="1"/>
          </p:cNvPicPr>
          <p:nvPr/>
        </p:nvPicPr>
        <p:blipFill>
          <a:blip r:embed="rId2"/>
          <a:srcRect/>
          <a:stretch>
            <a:fillRect/>
          </a:stretch>
        </p:blipFill>
        <p:spPr bwMode="auto">
          <a:xfrm>
            <a:off x="1676400" y="3048000"/>
            <a:ext cx="5715000" cy="3429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solidFill>
                  <a:srgbClr val="7B9899"/>
                </a:solidFill>
              </a:rPr>
              <a:t>Symbolism</a:t>
            </a:r>
          </a:p>
        </p:txBody>
      </p:sp>
      <p:sp>
        <p:nvSpPr>
          <p:cNvPr id="39938"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mtClean="0"/>
              <a:t>“The stars were out in a dark sky above the trees.  He thought of the jewels of the dwarves shining in the dark caverns.” </a:t>
            </a:r>
          </a:p>
          <a:p>
            <a:pPr>
              <a:buFont typeface="Wingdings 2" pitchFamily="18" charset="2"/>
              <a:buNone/>
            </a:pPr>
            <a:endParaRPr lang="en-US" smtClean="0"/>
          </a:p>
          <a:p>
            <a:pPr>
              <a:buFont typeface="Wingdings 2" pitchFamily="18" charset="2"/>
              <a:buNone/>
            </a:pPr>
            <a:r>
              <a:rPr lang="en-US" smtClean="0"/>
              <a:t>What is being suggested through the use of stars and the jewels? </a:t>
            </a:r>
          </a:p>
          <a:p>
            <a:pPr>
              <a:buFont typeface="Wingdings 2" pitchFamily="18" charset="2"/>
              <a:buNone/>
            </a:pPr>
            <a:endParaRPr lang="en-US" smtClean="0"/>
          </a:p>
          <a:p>
            <a:pPr>
              <a:buFont typeface="Wingdings 2" pitchFamily="18" charset="2"/>
              <a:buNone/>
            </a:pPr>
            <a:endParaRPr lang="en-US" smtClean="0"/>
          </a:p>
        </p:txBody>
      </p:sp>
      <p:pic>
        <p:nvPicPr>
          <p:cNvPr id="39939" name="Picture 3" descr="shi-66788-220x165.jpg"/>
          <p:cNvPicPr>
            <a:picLocks noChangeAspect="1"/>
          </p:cNvPicPr>
          <p:nvPr/>
        </p:nvPicPr>
        <p:blipFill>
          <a:blip r:embed="rId2"/>
          <a:srcRect/>
          <a:stretch>
            <a:fillRect/>
          </a:stretch>
        </p:blipFill>
        <p:spPr bwMode="auto">
          <a:xfrm>
            <a:off x="152400" y="4419600"/>
            <a:ext cx="8839200" cy="17240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solidFill>
                  <a:srgbClr val="7B9899"/>
                </a:solidFill>
              </a:rPr>
              <a:t>Imagery</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None/>
              <a:defRPr/>
            </a:pPr>
            <a:r>
              <a:rPr lang="en-US" dirty="0" smtClean="0"/>
              <a:t>	“It had a perfectly round door like a porthole, painted green, with a shiny yellow brass knob in the exact middle.  The door opened on to a tube-shaped hall like a tunnel: a very comfortable tunnel without smoke, with paneled walls, and floors tiled and carpeted, provided with polished chairs, and lots and lots of pegs for hats and coats- the hobbit was fond of visitors.  The tunnel wound on and on, going fairly but not quite straight into the side of the hill- The Hill, as all the people for many miles round called it- and many little round doors opened out of it, first on one side and then on another.”</a:t>
            </a:r>
          </a:p>
          <a:p>
            <a:pPr marL="274320" indent="-274320" fontAlgn="auto">
              <a:spcAft>
                <a:spcPts val="0"/>
              </a:spcAft>
              <a:buFont typeface="Wingdings 2"/>
              <a:buNone/>
              <a:defRPr/>
            </a:pPr>
            <a:r>
              <a:rPr lang="en-US" dirty="0" smtClean="0"/>
              <a:t>What image is portrayed in your mind?</a:t>
            </a:r>
          </a:p>
          <a:p>
            <a:pPr marL="274320" indent="-274320" fontAlgn="auto">
              <a:spcAft>
                <a:spcPts val="0"/>
              </a:spcAft>
              <a:buFont typeface="Wingdings 2"/>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solidFill>
                  <a:srgbClr val="7B9899"/>
                </a:solidFill>
              </a:rPr>
              <a:t>Syntax</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None/>
              <a:defRPr/>
            </a:pPr>
            <a:r>
              <a:rPr lang="en-US" dirty="0" smtClean="0"/>
              <a:t>    Bilbo was sadly reflecting that adventures are not all pony-rides in May-sunshine, when </a:t>
            </a:r>
            <a:r>
              <a:rPr lang="en-US" dirty="0" err="1" smtClean="0"/>
              <a:t>Balin</a:t>
            </a:r>
            <a:r>
              <a:rPr lang="en-US" dirty="0" smtClean="0"/>
              <a:t>, who was always their look-out man, said: “There’s a light over there!” There was a hill some way off with trees they could now see a light shining, a reddish comfortable- looking light, as it might be a fire or torches twinkling. (pg 33)</a:t>
            </a:r>
          </a:p>
          <a:p>
            <a:pPr marL="274320" indent="-274320" fontAlgn="auto">
              <a:spcAft>
                <a:spcPts val="0"/>
              </a:spcAft>
              <a:buFont typeface="Wingdings 2"/>
              <a:buNone/>
              <a:defRPr/>
            </a:pPr>
            <a:endParaRPr lang="en-US" dirty="0" smtClean="0"/>
          </a:p>
          <a:p>
            <a:pPr marL="274320" indent="-274320" fontAlgn="auto">
              <a:spcAft>
                <a:spcPts val="0"/>
              </a:spcAft>
              <a:buFont typeface="Wingdings 2"/>
              <a:buChar char=""/>
              <a:defRPr/>
            </a:pPr>
            <a:r>
              <a:rPr lang="en-US" dirty="0" smtClean="0"/>
              <a:t>Are the sentences in this passage </a:t>
            </a:r>
          </a:p>
          <a:p>
            <a:pPr marL="274320" indent="-274320" fontAlgn="auto">
              <a:spcAft>
                <a:spcPts val="0"/>
              </a:spcAft>
              <a:buFont typeface="Wingdings 2"/>
              <a:buNone/>
              <a:defRPr/>
            </a:pPr>
            <a:r>
              <a:rPr lang="en-US" dirty="0" smtClean="0"/>
              <a:t>    long, short, or choppy ? </a:t>
            </a:r>
          </a:p>
          <a:p>
            <a:pPr marL="274320" indent="-274320" fontAlgn="auto">
              <a:spcAft>
                <a:spcPts val="0"/>
              </a:spcAft>
              <a:buFont typeface="Wingdings 2"/>
              <a:buNone/>
              <a:defRPr/>
            </a:pPr>
            <a:r>
              <a:rPr lang="en-US" dirty="0" smtClean="0"/>
              <a:t>	Does Tolkien use varied sentence length or </a:t>
            </a:r>
          </a:p>
          <a:p>
            <a:pPr marL="274320" indent="-274320" fontAlgn="auto">
              <a:spcAft>
                <a:spcPts val="0"/>
              </a:spcAft>
              <a:buFont typeface="Wingdings 2"/>
              <a:buNone/>
              <a:defRPr/>
            </a:pPr>
            <a:r>
              <a:rPr lang="en-US" dirty="0" smtClean="0"/>
              <a:t>	correctly punctuated sentences? </a:t>
            </a:r>
            <a:endParaRPr lang="en-US" dirty="0"/>
          </a:p>
        </p:txBody>
      </p:sp>
      <p:pic>
        <p:nvPicPr>
          <p:cNvPr id="41987" name="Picture 3" descr="503401322_4a3fb1eb69.jpg"/>
          <p:cNvPicPr>
            <a:picLocks noChangeAspect="1"/>
          </p:cNvPicPr>
          <p:nvPr/>
        </p:nvPicPr>
        <p:blipFill>
          <a:blip r:embed="rId2"/>
          <a:srcRect/>
          <a:stretch>
            <a:fillRect/>
          </a:stretch>
        </p:blipFill>
        <p:spPr bwMode="auto">
          <a:xfrm>
            <a:off x="6705600" y="3810000"/>
            <a:ext cx="2057400" cy="25146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solidFill>
                  <a:srgbClr val="7B9899"/>
                </a:solidFill>
              </a:rPr>
              <a:t>Essential Question</a:t>
            </a:r>
          </a:p>
        </p:txBody>
      </p:sp>
      <p:sp>
        <p:nvSpPr>
          <p:cNvPr id="15362" name="Content Placeholder 2"/>
          <p:cNvSpPr>
            <a:spLocks noGrp="1"/>
          </p:cNvSpPr>
          <p:nvPr>
            <p:ph sz="quarter" idx="1"/>
          </p:nvPr>
        </p:nvSpPr>
        <p:spPr>
          <a:xfrm>
            <a:off x="301625" y="1527175"/>
            <a:ext cx="8504238" cy="4572000"/>
          </a:xfrm>
        </p:spPr>
        <p:txBody>
          <a:bodyPr/>
          <a:lstStyle/>
          <a:p>
            <a:r>
              <a:rPr lang="en-US" smtClean="0"/>
              <a:t>How does background knowledge enhance our reading experience?</a:t>
            </a:r>
          </a:p>
          <a:p>
            <a:r>
              <a:rPr lang="en-US" smtClean="0"/>
              <a:t>Task: Establish test context, Make predictions</a:t>
            </a:r>
          </a:p>
          <a:p>
            <a:r>
              <a:rPr lang="en-US" smtClean="0"/>
              <a:t>Standards Addressed: ELACC7RL1, ELACC7RL2, ELACC7W7, ELACC7W8, ELACC7W9, ELACC7SL1</a:t>
            </a:r>
          </a:p>
          <a:p>
            <a:pPr>
              <a:buFont typeface="Wingdings 2" pitchFamily="18" charset="2"/>
              <a:buNone/>
            </a:pPr>
            <a:r>
              <a:rPr lang="en-US" smtClean="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solidFill>
                  <a:srgbClr val="7B9899"/>
                </a:solidFill>
              </a:rPr>
              <a:t>Chapter 3: Group Read Aloud</a:t>
            </a:r>
          </a:p>
        </p:txBody>
      </p:sp>
      <p:sp>
        <p:nvSpPr>
          <p:cNvPr id="43010" name="Content Placeholder 2"/>
          <p:cNvSpPr>
            <a:spLocks noGrp="1"/>
          </p:cNvSpPr>
          <p:nvPr>
            <p:ph sz="quarter" idx="1"/>
          </p:nvPr>
        </p:nvSpPr>
        <p:spPr>
          <a:xfrm>
            <a:off x="301625" y="1527175"/>
            <a:ext cx="8504238" cy="4572000"/>
          </a:xfrm>
        </p:spPr>
        <p:txBody>
          <a:bodyPr/>
          <a:lstStyle/>
          <a:p>
            <a:r>
              <a:rPr lang="en-US" smtClean="0"/>
              <a:t>Practice Literary Concepts with Chapter 3 of The Hobbit</a:t>
            </a:r>
          </a:p>
          <a:p>
            <a:r>
              <a:rPr lang="en-US" smtClean="0"/>
              <a:t>Focus your notes on the elements of connotation, diction, syntax, tone, figurative language, imagery, and symbolism.</a:t>
            </a:r>
          </a:p>
          <a:p>
            <a:endParaRPr lang="en-US" smtClean="0"/>
          </a:p>
          <a:p>
            <a:r>
              <a:rPr lang="en-US" smtClean="0"/>
              <a:t>Homework: Locate and write down 2 examples of simple, compound, complex, and compound-complex.  (Copy a passage from the book and highlight each type a sentence a different color) </a:t>
            </a:r>
          </a:p>
          <a:p>
            <a:pPr>
              <a:buFont typeface="Wingdings 2" pitchFamily="18" charset="2"/>
              <a:buNone/>
            </a:pPr>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solidFill>
                  <a:srgbClr val="7B9899"/>
                </a:solidFill>
              </a:rPr>
              <a:t>Types of Sentences</a:t>
            </a:r>
          </a:p>
        </p:txBody>
      </p:sp>
      <p:sp>
        <p:nvSpPr>
          <p:cNvPr id="3" name="Content Placeholder 2"/>
          <p:cNvSpPr>
            <a:spLocks noGrp="1"/>
          </p:cNvSpPr>
          <p:nvPr>
            <p:ph sz="quarter" idx="1"/>
          </p:nvPr>
        </p:nvSpPr>
        <p:spPr>
          <a:xfrm>
            <a:off x="301625" y="1371600"/>
            <a:ext cx="8504238" cy="4727575"/>
          </a:xfrm>
        </p:spPr>
        <p:txBody>
          <a:bodyPr>
            <a:normAutofit fontScale="77500" lnSpcReduction="20000"/>
          </a:bodyPr>
          <a:lstStyle/>
          <a:p>
            <a:pPr marL="274320" indent="-274320" fontAlgn="auto">
              <a:spcAft>
                <a:spcPts val="0"/>
              </a:spcAft>
              <a:buFont typeface="Wingdings 2"/>
              <a:buChar char=""/>
              <a:defRPr/>
            </a:pPr>
            <a:r>
              <a:rPr lang="en-US" b="1" dirty="0" smtClean="0"/>
              <a:t>Simple: A simple sentence is a sentence with one independent clause.</a:t>
            </a:r>
          </a:p>
          <a:p>
            <a:pPr marL="274320" indent="-274320" fontAlgn="auto">
              <a:spcAft>
                <a:spcPts val="0"/>
              </a:spcAft>
              <a:buFont typeface="Wingdings 2"/>
              <a:buNone/>
              <a:defRPr/>
            </a:pPr>
            <a:r>
              <a:rPr lang="en-US" dirty="0" smtClean="0"/>
              <a:t>    Example: I love simple sentences.</a:t>
            </a:r>
          </a:p>
          <a:p>
            <a:pPr marL="274320" indent="-274320" fontAlgn="auto">
              <a:spcAft>
                <a:spcPts val="0"/>
              </a:spcAft>
              <a:buFont typeface="Wingdings 2"/>
              <a:buChar char=""/>
              <a:defRPr/>
            </a:pPr>
            <a:r>
              <a:rPr lang="en-US" b="1" dirty="0" smtClean="0"/>
              <a:t>Compound:  A compound sentence contains two or more independent clauses.  </a:t>
            </a:r>
          </a:p>
          <a:p>
            <a:pPr marL="274320" indent="-274320" fontAlgn="auto">
              <a:spcAft>
                <a:spcPts val="0"/>
              </a:spcAft>
              <a:buFont typeface="Wingdings 2"/>
              <a:buNone/>
              <a:defRPr/>
            </a:pPr>
            <a:r>
              <a:rPr lang="en-US" dirty="0" smtClean="0"/>
              <a:t>    Example: I love conjunctive adverbs, but my students love pronouns better.</a:t>
            </a:r>
          </a:p>
          <a:p>
            <a:pPr marL="274320" indent="-274320" fontAlgn="auto">
              <a:spcAft>
                <a:spcPts val="0"/>
              </a:spcAft>
              <a:buFont typeface="Wingdings 2"/>
              <a:buChar char=""/>
              <a:defRPr/>
            </a:pPr>
            <a:r>
              <a:rPr lang="en-US" b="1" dirty="0" smtClean="0"/>
              <a:t>Complex:  A complex sentence is a sentence that contains one independent clause and one or more dependent clauses.</a:t>
            </a:r>
          </a:p>
          <a:p>
            <a:pPr marL="274320" indent="-274320" fontAlgn="auto">
              <a:spcAft>
                <a:spcPts val="0"/>
              </a:spcAft>
              <a:buFont typeface="Wingdings 2"/>
              <a:buNone/>
              <a:defRPr/>
            </a:pPr>
            <a:r>
              <a:rPr lang="en-US" dirty="0" smtClean="0"/>
              <a:t>    Example: Because life is complex, we need complex sentences.</a:t>
            </a:r>
          </a:p>
          <a:p>
            <a:pPr marL="274320" indent="-274320" fontAlgn="auto">
              <a:spcAft>
                <a:spcPts val="0"/>
              </a:spcAft>
              <a:buFont typeface="Wingdings 2"/>
              <a:buChar char=""/>
              <a:defRPr/>
            </a:pPr>
            <a:r>
              <a:rPr lang="en-US" b="1" dirty="0" smtClean="0"/>
              <a:t>Compound/Complex:  A compound-complex sentence contains two or more independent clauses and one or more dependent clauses.</a:t>
            </a:r>
          </a:p>
          <a:p>
            <a:pPr marL="274320" indent="-274320" fontAlgn="auto">
              <a:spcAft>
                <a:spcPts val="0"/>
              </a:spcAft>
              <a:buFont typeface="Wingdings 2"/>
              <a:buNone/>
              <a:defRPr/>
            </a:pPr>
            <a:r>
              <a:rPr lang="en-US" dirty="0" smtClean="0"/>
              <a:t>    Example: Because I am an English teacher, some people expect me to speak perfectly, and other people expect me to write perfectly.</a:t>
            </a:r>
          </a:p>
          <a:p>
            <a:pPr marL="274320" indent="-274320" fontAlgn="auto">
              <a:spcAft>
                <a:spcPts val="0"/>
              </a:spcAft>
              <a:buFont typeface="Wingdings 2"/>
              <a:buNone/>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solidFill>
                  <a:srgbClr val="7B9899"/>
                </a:solidFill>
              </a:rPr>
              <a:t>Essential Question</a:t>
            </a:r>
          </a:p>
        </p:txBody>
      </p:sp>
      <p:sp>
        <p:nvSpPr>
          <p:cNvPr id="45058" name="Content Placeholder 2"/>
          <p:cNvSpPr>
            <a:spLocks noGrp="1"/>
          </p:cNvSpPr>
          <p:nvPr>
            <p:ph sz="quarter" idx="1"/>
          </p:nvPr>
        </p:nvSpPr>
        <p:spPr>
          <a:xfrm>
            <a:off x="301625" y="1527175"/>
            <a:ext cx="8504238" cy="4572000"/>
          </a:xfrm>
        </p:spPr>
        <p:txBody>
          <a:bodyPr/>
          <a:lstStyle/>
          <a:p>
            <a:r>
              <a:rPr lang="en-US" smtClean="0"/>
              <a:t>What can text comparison teach us about authors’ unique styles?</a:t>
            </a:r>
          </a:p>
          <a:p>
            <a:r>
              <a:rPr lang="en-US" smtClean="0"/>
              <a:t>Task: View Clips, Group Discussion of artistic choices, employ literary terms</a:t>
            </a:r>
          </a:p>
          <a:p>
            <a:r>
              <a:rPr lang="en-US" smtClean="0"/>
              <a:t>Standards: ELACC7RL1, ELACC7RL4, ELACC7W9, ELACC7SL1, ELACC7L5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mtClean="0">
                <a:solidFill>
                  <a:srgbClr val="7B9899"/>
                </a:solidFill>
              </a:rPr>
              <a:t>View Chapters 4-9 from the Film Version</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None/>
              <a:defRPr/>
            </a:pPr>
            <a:r>
              <a:rPr lang="en-US" dirty="0" smtClean="0">
                <a:hlinkClick r:id="rId2"/>
              </a:rPr>
              <a:t>The Hobbit - Directed by Jules BASS - Animated Film</a:t>
            </a:r>
            <a:endParaRPr lang="en-US" dirty="0" smtClean="0"/>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Discuss and Complete Venn Diagram on the following:</a:t>
            </a:r>
          </a:p>
          <a:p>
            <a:pPr marL="274320" indent="-274320" fontAlgn="auto">
              <a:spcAft>
                <a:spcPts val="0"/>
              </a:spcAft>
              <a:buFont typeface="Wingdings 2"/>
              <a:buNone/>
              <a:defRPr/>
            </a:pPr>
            <a:r>
              <a:rPr lang="en-US" dirty="0" smtClean="0"/>
              <a:t>*Determine in what ways the film depiction was similar/different from what you visualized while you read</a:t>
            </a:r>
          </a:p>
          <a:p>
            <a:pPr marL="274320" indent="-274320" fontAlgn="auto">
              <a:spcAft>
                <a:spcPts val="0"/>
              </a:spcAft>
              <a:buFont typeface="Wingdings 2"/>
              <a:buNone/>
              <a:defRPr/>
            </a:pPr>
            <a:r>
              <a:rPr lang="en-US" dirty="0" smtClean="0"/>
              <a:t>*As you skim through your text while you watch the clip, identify dialogue matches or places where the film differs from the written text. </a:t>
            </a:r>
          </a:p>
          <a:p>
            <a:pPr marL="274320" indent="-274320" fontAlgn="auto">
              <a:spcAft>
                <a:spcPts val="0"/>
              </a:spcAft>
              <a:buFont typeface="Wingdings 2"/>
              <a:buNone/>
              <a:defRPr/>
            </a:pPr>
            <a:r>
              <a:rPr lang="en-US" dirty="0" smtClean="0"/>
              <a:t>*Determine reasons for the changes that were made to the film version</a:t>
            </a:r>
          </a:p>
          <a:p>
            <a:pPr marL="274320" indent="-274320" fontAlgn="auto">
              <a:spcAft>
                <a:spcPts val="0"/>
              </a:spcAft>
              <a:buFont typeface="Wingdings 2"/>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Venn Diagram of Similarities and Differences</a:t>
            </a:r>
            <a:endParaRPr lang="en-US" dirty="0"/>
          </a:p>
        </p:txBody>
      </p:sp>
      <p:sp>
        <p:nvSpPr>
          <p:cNvPr id="47106"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mtClean="0"/>
              <a:t>Text								Video</a:t>
            </a:r>
          </a:p>
        </p:txBody>
      </p:sp>
      <p:sp>
        <p:nvSpPr>
          <p:cNvPr id="4" name="Oval 3"/>
          <p:cNvSpPr/>
          <p:nvPr/>
        </p:nvSpPr>
        <p:spPr>
          <a:xfrm>
            <a:off x="533400" y="1752600"/>
            <a:ext cx="4572000" cy="3962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Oval 4"/>
          <p:cNvSpPr/>
          <p:nvPr/>
        </p:nvSpPr>
        <p:spPr>
          <a:xfrm>
            <a:off x="3352800" y="1752600"/>
            <a:ext cx="5029200" cy="4114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70C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solidFill>
                  <a:srgbClr val="7B9899"/>
                </a:solidFill>
              </a:rPr>
              <a:t>Reflection</a:t>
            </a:r>
          </a:p>
        </p:txBody>
      </p:sp>
      <p:sp>
        <p:nvSpPr>
          <p:cNvPr id="48130" name="Content Placeholder 2"/>
          <p:cNvSpPr>
            <a:spLocks noGrp="1"/>
          </p:cNvSpPr>
          <p:nvPr>
            <p:ph sz="quarter" idx="1"/>
          </p:nvPr>
        </p:nvSpPr>
        <p:spPr>
          <a:xfrm>
            <a:off x="301625" y="1527175"/>
            <a:ext cx="8504238" cy="4572000"/>
          </a:xfrm>
        </p:spPr>
        <p:txBody>
          <a:bodyPr/>
          <a:lstStyle/>
          <a:p>
            <a:r>
              <a:rPr lang="en-US" smtClean="0"/>
              <a:t>Having read aloud, read independently, and viewed a film clip, articulate your ideas about word choices Tolkien has made; for example old fashioned, modern, simple or sophisticated, varying by character; and connotations of language.</a:t>
            </a:r>
          </a:p>
        </p:txBody>
      </p:sp>
      <p:pic>
        <p:nvPicPr>
          <p:cNvPr id="48131" name="Picture 3" descr="imagesCAHB2DQI.jpg"/>
          <p:cNvPicPr>
            <a:picLocks noChangeAspect="1"/>
          </p:cNvPicPr>
          <p:nvPr/>
        </p:nvPicPr>
        <p:blipFill>
          <a:blip r:embed="rId2"/>
          <a:srcRect/>
          <a:stretch>
            <a:fillRect/>
          </a:stretch>
        </p:blipFill>
        <p:spPr bwMode="auto">
          <a:xfrm>
            <a:off x="228600" y="3962400"/>
            <a:ext cx="8763000" cy="2438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smtClean="0">
                <a:solidFill>
                  <a:srgbClr val="7B9899"/>
                </a:solidFill>
              </a:rPr>
              <a:t>Essential Question</a:t>
            </a:r>
          </a:p>
        </p:txBody>
      </p:sp>
      <p:sp>
        <p:nvSpPr>
          <p:cNvPr id="49154" name="Content Placeholder 2"/>
          <p:cNvSpPr>
            <a:spLocks noGrp="1"/>
          </p:cNvSpPr>
          <p:nvPr>
            <p:ph sz="quarter" idx="1"/>
          </p:nvPr>
        </p:nvSpPr>
        <p:spPr>
          <a:xfrm>
            <a:off x="301625" y="1527175"/>
            <a:ext cx="8504238" cy="4572000"/>
          </a:xfrm>
        </p:spPr>
        <p:txBody>
          <a:bodyPr/>
          <a:lstStyle/>
          <a:p>
            <a:r>
              <a:rPr lang="en-US" smtClean="0"/>
              <a:t>Why is it important to vary sentence structure in my writing? </a:t>
            </a:r>
          </a:p>
          <a:p>
            <a:r>
              <a:rPr lang="en-US" smtClean="0"/>
              <a:t>Task: Understand the composition and the function of phrases and clauses in sentences.</a:t>
            </a:r>
          </a:p>
          <a:p>
            <a:r>
              <a:rPr lang="en-US" smtClean="0"/>
              <a:t>Standards: ELACC7RL5, ELACC7W9, ELACC7SL1,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solidFill>
                  <a:srgbClr val="7B9899"/>
                </a:solidFill>
              </a:rPr>
              <a:t>Chapter 10: Independent Reading</a:t>
            </a:r>
          </a:p>
        </p:txBody>
      </p:sp>
      <p:sp>
        <p:nvSpPr>
          <p:cNvPr id="50178" name="Content Placeholder 2"/>
          <p:cNvSpPr>
            <a:spLocks noGrp="1"/>
          </p:cNvSpPr>
          <p:nvPr>
            <p:ph sz="quarter" idx="1"/>
          </p:nvPr>
        </p:nvSpPr>
        <p:spPr>
          <a:xfrm>
            <a:off x="301625" y="1527175"/>
            <a:ext cx="8504238" cy="4572000"/>
          </a:xfrm>
        </p:spPr>
        <p:txBody>
          <a:bodyPr/>
          <a:lstStyle/>
          <a:p>
            <a:r>
              <a:rPr lang="en-US" smtClean="0"/>
              <a:t>As we independently read Chapter 10, write down particularly elegant or interesting sentences for later discussion.</a:t>
            </a:r>
          </a:p>
          <a:p>
            <a:r>
              <a:rPr lang="en-US" smtClean="0"/>
              <a:t>You must write down a minimum of 10 sentences while reading.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solidFill>
                  <a:srgbClr val="7B9899"/>
                </a:solidFill>
              </a:rPr>
              <a:t>The PHRASE</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dirty="0" smtClean="0"/>
              <a:t>A group of two or more grammatically linked words that </a:t>
            </a:r>
            <a:r>
              <a:rPr lang="en-US" b="1" dirty="0" smtClean="0"/>
              <a:t>do not</a:t>
            </a:r>
            <a:r>
              <a:rPr lang="en-US" dirty="0" smtClean="0"/>
              <a:t> have subject and predicate is a phrase. For example:</a:t>
            </a:r>
          </a:p>
          <a:p>
            <a:pPr marL="274320" indent="-274320" fontAlgn="auto">
              <a:spcAft>
                <a:spcPts val="0"/>
              </a:spcAft>
              <a:buFont typeface="Wingdings 2"/>
              <a:buChar char=""/>
              <a:defRPr/>
            </a:pPr>
            <a:r>
              <a:rPr lang="en-US" dirty="0" smtClean="0"/>
              <a:t>The girl is at home, and tomorrow she is going to the amusement park.</a:t>
            </a:r>
          </a:p>
          <a:p>
            <a:pPr marL="274320" indent="-274320" fontAlgn="auto">
              <a:spcAft>
                <a:spcPts val="0"/>
              </a:spcAft>
              <a:buFont typeface="Wingdings 2"/>
              <a:buChar char=""/>
              <a:defRPr/>
            </a:pPr>
            <a:r>
              <a:rPr lang="en-US" dirty="0" smtClean="0"/>
              <a:t>You can see that “the amusement park” is a phrase located in the second clause of the complete sentence above. </a:t>
            </a:r>
          </a:p>
          <a:p>
            <a:pPr marL="274320" indent="-274320" fontAlgn="auto">
              <a:spcAft>
                <a:spcPts val="0"/>
              </a:spcAft>
              <a:buFont typeface="Wingdings 2"/>
              <a:buChar char=""/>
              <a:defRPr/>
            </a:pPr>
            <a:r>
              <a:rPr lang="en-US" dirty="0" smtClean="0"/>
              <a:t>Phrases act like parts of speech inside clauses. That is, they can act as nouns, adjectives, adverbs and so on.</a:t>
            </a:r>
          </a:p>
          <a:p>
            <a:pPr marL="274320" indent="-274320" fontAlgn="auto">
              <a:spcAft>
                <a:spcPts val="0"/>
              </a:spcAft>
              <a:buFont typeface="Wingdings 2"/>
              <a:buNone/>
              <a:defRPr/>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solidFill>
                  <a:srgbClr val="7B9899"/>
                </a:solidFill>
              </a:rPr>
              <a:t>The CLAUSE</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Char char=""/>
              <a:defRPr/>
            </a:pPr>
            <a:r>
              <a:rPr lang="en-US" dirty="0" smtClean="0"/>
              <a:t> Sentences can be broken down into clauses. </a:t>
            </a:r>
          </a:p>
          <a:p>
            <a:pPr marL="274320" indent="-274320" fontAlgn="auto">
              <a:spcAft>
                <a:spcPts val="0"/>
              </a:spcAft>
              <a:buFont typeface="Wingdings 2"/>
              <a:buNone/>
              <a:defRPr/>
            </a:pPr>
            <a:r>
              <a:rPr lang="en-US" dirty="0" smtClean="0"/>
              <a:t>For Example: The boy is going to the school, and he is going to eat there.</a:t>
            </a:r>
          </a:p>
          <a:p>
            <a:pPr marL="274320" indent="-274320" fontAlgn="auto">
              <a:spcAft>
                <a:spcPts val="0"/>
              </a:spcAft>
              <a:buFont typeface="Wingdings 2"/>
              <a:buChar char=""/>
              <a:defRPr/>
            </a:pPr>
            <a:r>
              <a:rPr lang="en-US" dirty="0" smtClean="0"/>
              <a:t>This is a complete sentence composed of two clauses. There are mainly two types of clauses: independent clauses and subordinate clauses.</a:t>
            </a:r>
          </a:p>
          <a:p>
            <a:pPr marL="274320" indent="-274320" fontAlgn="auto">
              <a:spcAft>
                <a:spcPts val="0"/>
              </a:spcAft>
              <a:buFont typeface="Wingdings 2"/>
              <a:buChar char=""/>
              <a:defRPr/>
            </a:pPr>
            <a:r>
              <a:rPr lang="en-US" dirty="0" smtClean="0"/>
              <a:t>Independent clauses act as complete sentences, while subordinate clauses cannot stand alone and need another clause to complete their meaning. For example:</a:t>
            </a:r>
          </a:p>
          <a:p>
            <a:pPr marL="274320" indent="-274320" fontAlgn="auto">
              <a:spcAft>
                <a:spcPts val="0"/>
              </a:spcAft>
              <a:buFont typeface="Wingdings 2"/>
              <a:buChar char=""/>
              <a:defRPr/>
            </a:pPr>
            <a:r>
              <a:rPr lang="en-US" dirty="0" smtClean="0"/>
              <a:t>Independent clause: “The boy went to the school.”</a:t>
            </a:r>
            <a:br>
              <a:rPr lang="en-US" dirty="0" smtClean="0"/>
            </a:br>
            <a:r>
              <a:rPr lang="en-US" dirty="0" smtClean="0"/>
              <a:t>Subordinate clause: “After the boy went to the school…” </a:t>
            </a:r>
          </a:p>
          <a:p>
            <a:pPr marL="274320" indent="-274320" fontAlgn="auto">
              <a:spcAft>
                <a:spcPts val="0"/>
              </a:spcAft>
              <a:buFont typeface="Wingdings 2"/>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solidFill>
                  <a:srgbClr val="7B9899"/>
                </a:solidFill>
              </a:rPr>
              <a:t>Background Information on J.R.R Tolkien</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dirty="0" smtClean="0"/>
              <a:t>John Ronald Reuel Tolkien, as he was christened, was born in Bloemfontein, South Africa in 1892. His  years were spent divided between the city and a country farm. His father, an English banker, was making efforts to establish a branch in that country. He left South Africa to return to England with his mother and his brother, Hilary. His father, Arthur, was supposed also to return to England within the next few months. However, Arthur Tolkien died of rheumatic fever while still in South Africa. This left the grieving family in relatively dire straights and on a very limited income. </a:t>
            </a:r>
          </a:p>
          <a:p>
            <a:pPr marL="274320" indent="-274320" fontAlgn="auto">
              <a:spcAft>
                <a:spcPts val="0"/>
              </a:spcAft>
              <a:buFont typeface="Wingdings 2"/>
              <a:buChar char=""/>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solidFill>
                  <a:srgbClr val="7B9899"/>
                </a:solidFill>
              </a:rPr>
              <a:t>Mixture of Sentences</a:t>
            </a:r>
          </a:p>
        </p:txBody>
      </p:sp>
      <p:sp>
        <p:nvSpPr>
          <p:cNvPr id="53250" name="Content Placeholder 2"/>
          <p:cNvSpPr>
            <a:spLocks noGrp="1"/>
          </p:cNvSpPr>
          <p:nvPr>
            <p:ph sz="quarter" idx="1"/>
          </p:nvPr>
        </p:nvSpPr>
        <p:spPr>
          <a:xfrm>
            <a:off x="301625" y="1527175"/>
            <a:ext cx="8504238" cy="4572000"/>
          </a:xfrm>
        </p:spPr>
        <p:txBody>
          <a:bodyPr/>
          <a:lstStyle/>
          <a:p>
            <a:r>
              <a:rPr lang="en-US" smtClean="0"/>
              <a:t>What do you think an optimum mixture of these types of sentences would look like?</a:t>
            </a:r>
          </a:p>
          <a:p>
            <a:r>
              <a:rPr lang="en-US" smtClean="0"/>
              <a:t>Would it vary depending on the author or the piece and its tone and purpose?</a:t>
            </a:r>
          </a:p>
          <a:p>
            <a:endParaRPr lang="en-US" smtClean="0"/>
          </a:p>
          <a:p>
            <a:endParaRPr lang="en-US" smtClean="0"/>
          </a:p>
          <a:p>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z="2800" smtClean="0">
                <a:solidFill>
                  <a:srgbClr val="7B9899"/>
                </a:solidFill>
              </a:rPr>
              <a:t>Annotation of Chapter 11/12 using Cornell Notes </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None/>
              <a:defRPr/>
            </a:pPr>
            <a:r>
              <a:rPr lang="en-US" dirty="0" smtClean="0"/>
              <a:t>Homework: Read and annotate Chapters 11 paying specific attention to literary elements. (Copy Chapter and Cornell Notes for Students that don’t have books) </a:t>
            </a:r>
          </a:p>
          <a:p>
            <a:pPr marL="274320" indent="-274320" fontAlgn="auto">
              <a:spcAft>
                <a:spcPts val="0"/>
              </a:spcAft>
              <a:buFont typeface="Wingdings 2"/>
              <a:buNone/>
              <a:defRPr/>
            </a:pPr>
            <a:r>
              <a:rPr lang="en-US" dirty="0" smtClean="0">
                <a:hlinkClick r:id="rId2"/>
              </a:rPr>
              <a:t>Cornell Notes</a:t>
            </a:r>
            <a:endParaRPr lang="en-US" dirty="0" smtClean="0"/>
          </a:p>
          <a:p>
            <a:pPr marL="274320" indent="-274320" fontAlgn="auto">
              <a:spcAft>
                <a:spcPts val="0"/>
              </a:spcAft>
              <a:buFont typeface="Wingdings 2"/>
              <a:buNone/>
              <a:defRPr/>
            </a:pPr>
            <a:r>
              <a:rPr lang="en-US" dirty="0" smtClean="0"/>
              <a:t>Students need to add prompts to their blank note sheet to help them focus their notes.  In the left hand column, instruct students to identify tone and cite examples.  Find examples of figurative language or imagery to set the mood, and identify internal and external conflicts.</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mtClean="0">
                <a:solidFill>
                  <a:srgbClr val="7B9899"/>
                </a:solidFill>
              </a:rPr>
              <a:t>Essential Question</a:t>
            </a:r>
          </a:p>
        </p:txBody>
      </p:sp>
      <p:sp>
        <p:nvSpPr>
          <p:cNvPr id="55298" name="Content Placeholder 2"/>
          <p:cNvSpPr>
            <a:spLocks noGrp="1"/>
          </p:cNvSpPr>
          <p:nvPr>
            <p:ph sz="quarter" idx="1"/>
          </p:nvPr>
        </p:nvSpPr>
        <p:spPr>
          <a:xfrm>
            <a:off x="301625" y="1527175"/>
            <a:ext cx="8504238" cy="4572000"/>
          </a:xfrm>
        </p:spPr>
        <p:txBody>
          <a:bodyPr/>
          <a:lstStyle/>
          <a:p>
            <a:r>
              <a:rPr lang="en-US" smtClean="0"/>
              <a:t>What are the elements of an effective argument?</a:t>
            </a:r>
          </a:p>
          <a:p>
            <a:r>
              <a:rPr lang="en-US" smtClean="0"/>
              <a:t>Task: Evaluate Gandalf’s argument to Bilbo from the film version of text</a:t>
            </a:r>
          </a:p>
          <a:p>
            <a:r>
              <a:rPr lang="en-US" smtClean="0"/>
              <a:t>Standards: ELACC7RL4, ELACC7W9, ELACC7SL2, ELACC7SL3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solidFill>
                  <a:srgbClr val="7B9899"/>
                </a:solidFill>
              </a:rPr>
              <a:t>How do we Persuade?</a:t>
            </a:r>
          </a:p>
        </p:txBody>
      </p:sp>
      <p:sp>
        <p:nvSpPr>
          <p:cNvPr id="56322" name="Content Placeholder 2"/>
          <p:cNvSpPr>
            <a:spLocks noGrp="1"/>
          </p:cNvSpPr>
          <p:nvPr>
            <p:ph sz="quarter" idx="1"/>
          </p:nvPr>
        </p:nvSpPr>
        <p:spPr>
          <a:xfrm>
            <a:off x="301625" y="1527175"/>
            <a:ext cx="8504238" cy="4572000"/>
          </a:xfrm>
        </p:spPr>
        <p:txBody>
          <a:bodyPr/>
          <a:lstStyle/>
          <a:p>
            <a:r>
              <a:rPr lang="en-US" smtClean="0"/>
              <a:t>People tend to persuade others by doing things. </a:t>
            </a:r>
          </a:p>
          <a:p>
            <a:r>
              <a:rPr lang="en-US" smtClean="0"/>
              <a:t>These strategies include guilt, repetition, shame, peer pressure, and pride.</a:t>
            </a:r>
          </a:p>
          <a:p>
            <a:r>
              <a:rPr lang="en-US" smtClean="0"/>
              <a:t>View the Film version of Chapter 1 of the Hobbit, where Gandalf and his comrades bring their powers of persuasion to bear a timid hobbit in order to engage him as a burglar in their quest.</a:t>
            </a:r>
          </a:p>
          <a:p>
            <a:r>
              <a:rPr lang="en-US" smtClean="0">
                <a:hlinkClick r:id="rId2"/>
              </a:rPr>
              <a:t>The Hobbit - Directed by Jules BASS - Animated Film</a:t>
            </a:r>
            <a:endParaRPr lang="en-US" smtClean="0"/>
          </a:p>
          <a:p>
            <a:pPr>
              <a:buFont typeface="Wingdings 2" pitchFamily="18" charset="2"/>
              <a:buNone/>
            </a:pPr>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solidFill>
                  <a:srgbClr val="7B9899"/>
                </a:solidFill>
              </a:rPr>
              <a:t>Ticket out the Door</a:t>
            </a:r>
          </a:p>
        </p:txBody>
      </p:sp>
      <p:sp>
        <p:nvSpPr>
          <p:cNvPr id="57346" name="Content Placeholder 2"/>
          <p:cNvSpPr>
            <a:spLocks noGrp="1"/>
          </p:cNvSpPr>
          <p:nvPr>
            <p:ph sz="quarter" idx="1"/>
          </p:nvPr>
        </p:nvSpPr>
        <p:spPr>
          <a:xfrm>
            <a:off x="301625" y="1527175"/>
            <a:ext cx="8504238" cy="4572000"/>
          </a:xfrm>
        </p:spPr>
        <p:txBody>
          <a:bodyPr/>
          <a:lstStyle/>
          <a:p>
            <a:r>
              <a:rPr lang="en-US" smtClean="0"/>
              <a:t>Describe the strategies identified and how well those strategies worked. Guilt, repetition, shame, peer pressure, and pride?</a:t>
            </a:r>
          </a:p>
        </p:txBody>
      </p:sp>
      <p:pic>
        <p:nvPicPr>
          <p:cNvPr id="57347" name="Picture 3" descr="imagesCAHSIM42.jpg"/>
          <p:cNvPicPr>
            <a:picLocks noChangeAspect="1"/>
          </p:cNvPicPr>
          <p:nvPr/>
        </p:nvPicPr>
        <p:blipFill>
          <a:blip r:embed="rId2"/>
          <a:srcRect/>
          <a:stretch>
            <a:fillRect/>
          </a:stretch>
        </p:blipFill>
        <p:spPr bwMode="auto">
          <a:xfrm>
            <a:off x="381000" y="3124200"/>
            <a:ext cx="2362200" cy="2819400"/>
          </a:xfrm>
          <a:prstGeom prst="rect">
            <a:avLst/>
          </a:prstGeom>
          <a:noFill/>
          <a:ln w="9525">
            <a:noFill/>
            <a:miter lim="800000"/>
            <a:headEnd/>
            <a:tailEnd/>
          </a:ln>
        </p:spPr>
      </p:pic>
      <p:pic>
        <p:nvPicPr>
          <p:cNvPr id="57348" name="Picture 4" descr="imagesCANCUOOF.jpg"/>
          <p:cNvPicPr>
            <a:picLocks noChangeAspect="1"/>
          </p:cNvPicPr>
          <p:nvPr/>
        </p:nvPicPr>
        <p:blipFill>
          <a:blip r:embed="rId3"/>
          <a:srcRect/>
          <a:stretch>
            <a:fillRect/>
          </a:stretch>
        </p:blipFill>
        <p:spPr bwMode="auto">
          <a:xfrm>
            <a:off x="3200400" y="4648200"/>
            <a:ext cx="2571750" cy="1619250"/>
          </a:xfrm>
          <a:prstGeom prst="rect">
            <a:avLst/>
          </a:prstGeom>
          <a:noFill/>
          <a:ln w="9525">
            <a:noFill/>
            <a:miter lim="800000"/>
            <a:headEnd/>
            <a:tailEnd/>
          </a:ln>
        </p:spPr>
      </p:pic>
      <p:pic>
        <p:nvPicPr>
          <p:cNvPr id="57349" name="Picture 5" descr="imagesCAP0531Y.jpg"/>
          <p:cNvPicPr>
            <a:picLocks noChangeAspect="1"/>
          </p:cNvPicPr>
          <p:nvPr/>
        </p:nvPicPr>
        <p:blipFill>
          <a:blip r:embed="rId4"/>
          <a:srcRect/>
          <a:stretch>
            <a:fillRect/>
          </a:stretch>
        </p:blipFill>
        <p:spPr bwMode="auto">
          <a:xfrm>
            <a:off x="3200400" y="2971800"/>
            <a:ext cx="2562225" cy="1628775"/>
          </a:xfrm>
          <a:prstGeom prst="rect">
            <a:avLst/>
          </a:prstGeom>
          <a:noFill/>
          <a:ln w="9525">
            <a:noFill/>
            <a:miter lim="800000"/>
            <a:headEnd/>
            <a:tailEnd/>
          </a:ln>
        </p:spPr>
      </p:pic>
      <p:pic>
        <p:nvPicPr>
          <p:cNvPr id="57350" name="Picture 6" descr="2692345501p.jpg"/>
          <p:cNvPicPr>
            <a:picLocks noChangeAspect="1"/>
          </p:cNvPicPr>
          <p:nvPr/>
        </p:nvPicPr>
        <p:blipFill>
          <a:blip r:embed="rId5"/>
          <a:srcRect/>
          <a:stretch>
            <a:fillRect/>
          </a:stretch>
        </p:blipFill>
        <p:spPr bwMode="auto">
          <a:xfrm>
            <a:off x="6400800" y="3048000"/>
            <a:ext cx="2514600" cy="30861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solidFill>
                  <a:srgbClr val="7B9899"/>
                </a:solidFill>
              </a:rPr>
              <a:t>Essential Question</a:t>
            </a:r>
          </a:p>
        </p:txBody>
      </p:sp>
      <p:sp>
        <p:nvSpPr>
          <p:cNvPr id="58370" name="Content Placeholder 2"/>
          <p:cNvSpPr>
            <a:spLocks noGrp="1"/>
          </p:cNvSpPr>
          <p:nvPr>
            <p:ph sz="quarter" idx="1"/>
          </p:nvPr>
        </p:nvSpPr>
        <p:spPr>
          <a:xfrm>
            <a:off x="301625" y="1527175"/>
            <a:ext cx="8504238" cy="4572000"/>
          </a:xfrm>
        </p:spPr>
        <p:txBody>
          <a:bodyPr/>
          <a:lstStyle/>
          <a:p>
            <a:r>
              <a:rPr lang="en-US" smtClean="0"/>
              <a:t>How will I be assessed on this module?</a:t>
            </a:r>
          </a:p>
          <a:p>
            <a:r>
              <a:rPr lang="en-US" smtClean="0"/>
              <a:t>Task: Group peer review chart, rubric review</a:t>
            </a:r>
          </a:p>
          <a:p>
            <a:r>
              <a:rPr lang="en-US" smtClean="0"/>
              <a:t>Standards: ELACC7RL4, ELACC7RI4, ELACC7W2, ELACC7W4, ELACC7SL2, ELACC7L1, ELACC7L5, ELACC7L6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sz="4400" smtClean="0">
                <a:solidFill>
                  <a:srgbClr val="7B9899"/>
                </a:solidFill>
              </a:rPr>
              <a:t>Assessment #1</a:t>
            </a:r>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Char char=""/>
              <a:defRPr/>
            </a:pPr>
            <a:r>
              <a:rPr lang="en-US" dirty="0" smtClean="0"/>
              <a:t>What will you be asked to do?</a:t>
            </a:r>
          </a:p>
          <a:p>
            <a:pPr marL="274320" indent="-274320" fontAlgn="auto">
              <a:spcAft>
                <a:spcPts val="0"/>
              </a:spcAft>
              <a:buFont typeface="Wingdings 2"/>
              <a:buChar char=""/>
              <a:defRPr/>
            </a:pPr>
            <a:r>
              <a:rPr lang="en-US" dirty="0" smtClean="0"/>
              <a:t>Informational/Explanatory Literary Analysis</a:t>
            </a:r>
          </a:p>
          <a:p>
            <a:pPr marL="274320" indent="-274320" fontAlgn="auto">
              <a:spcAft>
                <a:spcPts val="0"/>
              </a:spcAft>
              <a:buFont typeface="Wingdings 2"/>
              <a:buChar char=""/>
              <a:defRPr/>
            </a:pPr>
            <a:r>
              <a:rPr lang="en-US" u="sng" dirty="0" smtClean="0"/>
              <a:t>The Hobbit</a:t>
            </a:r>
            <a:r>
              <a:rPr lang="en-US" dirty="0" smtClean="0"/>
              <a:t> by J.R.R. Tolkien</a:t>
            </a:r>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b="1" dirty="0" smtClean="0"/>
              <a:t>Prompt:  </a:t>
            </a:r>
            <a:r>
              <a:rPr lang="en-US" b="1" i="1" dirty="0" smtClean="0"/>
              <a:t>Why did Tolkien make the choices he did, and how were those choices intended to impact readers?</a:t>
            </a:r>
            <a:endParaRPr lang="en-US" dirty="0" smtClean="0"/>
          </a:p>
          <a:p>
            <a:pPr marL="274320" indent="-274320" fontAlgn="auto">
              <a:spcAft>
                <a:spcPts val="0"/>
              </a:spcAft>
              <a:buFont typeface="Wingdings 2"/>
              <a:buChar char=""/>
              <a:defRPr/>
            </a:pPr>
            <a:r>
              <a:rPr lang="en-US" b="1" i="1" dirty="0" smtClean="0"/>
              <a:t> </a:t>
            </a:r>
            <a:endParaRPr lang="en-US" dirty="0" smtClean="0"/>
          </a:p>
          <a:p>
            <a:pPr marL="274320" indent="-274320" fontAlgn="auto">
              <a:spcAft>
                <a:spcPts val="0"/>
              </a:spcAft>
              <a:buFont typeface="Wingdings 2"/>
              <a:buChar char=""/>
              <a:defRPr/>
            </a:pPr>
            <a:r>
              <a:rPr lang="en-US" dirty="0" smtClean="0"/>
              <a:t>Identify theme, audience, and purpose.  </a:t>
            </a:r>
          </a:p>
          <a:p>
            <a:pPr marL="274320" indent="-274320" fontAlgn="auto">
              <a:spcAft>
                <a:spcPts val="0"/>
              </a:spcAft>
              <a:buFont typeface="Wingdings 2"/>
              <a:buChar char=""/>
              <a:defRPr/>
            </a:pPr>
            <a:r>
              <a:rPr lang="en-US" dirty="0" smtClean="0"/>
              <a:t>Identify and analyze literary strategies used to convey theme and purpose including but not limited to plot, setting, characters, characterization, diction, syntax, tone, imagery, figurative language, symbols (motif).  </a:t>
            </a:r>
          </a:p>
          <a:p>
            <a:pPr marL="274320" indent="-274320" fontAlgn="auto">
              <a:spcAft>
                <a:spcPts val="0"/>
              </a:spcAft>
              <a:buFont typeface="Wingdings 2"/>
              <a:buChar char=""/>
              <a:defRPr/>
            </a:pPr>
            <a:r>
              <a:rPr lang="en-US" dirty="0" smtClean="0"/>
              <a:t>Use primary text only for citations (ideas must be your own).  </a:t>
            </a:r>
          </a:p>
          <a:p>
            <a:pPr marL="274320" indent="-274320" fontAlgn="auto">
              <a:spcAft>
                <a:spcPts val="0"/>
              </a:spcAft>
              <a:buFont typeface="Wingdings 2"/>
              <a:buChar char=""/>
              <a:defRPr/>
            </a:pPr>
            <a:r>
              <a:rPr lang="en-US" dirty="0" smtClean="0"/>
              <a:t>Uses Shanahan’s graphic organizer to identify theme.</a:t>
            </a:r>
          </a:p>
          <a:p>
            <a:pPr marL="274320" indent="-274320" fontAlgn="auto">
              <a:spcAft>
                <a:spcPts val="0"/>
              </a:spcAft>
              <a:buFont typeface="Wingdings 2"/>
              <a:buChar char=""/>
              <a:defRPr/>
            </a:pPr>
            <a:r>
              <a:rPr lang="en-US" dirty="0" smtClean="0"/>
              <a:t>Use précis format to create essay outline.</a:t>
            </a:r>
          </a:p>
          <a:p>
            <a:pPr marL="274320" indent="-274320" fontAlgn="auto">
              <a:spcAft>
                <a:spcPts val="0"/>
              </a:spcAft>
              <a:buFont typeface="Wingdings 2"/>
              <a:buChar cha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smtClean="0">
                <a:solidFill>
                  <a:srgbClr val="7B9899"/>
                </a:solidFill>
              </a:rPr>
              <a:t>Planning Guide </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fontAlgn="auto">
              <a:spcAft>
                <a:spcPts val="0"/>
              </a:spcAft>
              <a:buFont typeface="Wingdings 2"/>
              <a:buChar char=""/>
              <a:defRPr/>
            </a:pPr>
            <a:r>
              <a:rPr lang="en-US" u="sng" dirty="0" smtClean="0"/>
              <a:t>Shanahan’s Graphic Organizer</a:t>
            </a:r>
            <a:endParaRPr lang="en-US" dirty="0" smtClean="0"/>
          </a:p>
          <a:p>
            <a:pPr marL="274320" indent="-274320" fontAlgn="auto">
              <a:spcAft>
                <a:spcPts val="0"/>
              </a:spcAft>
              <a:buFont typeface="Wingdings 2"/>
              <a:buChar char=""/>
              <a:defRPr/>
            </a:pPr>
            <a:r>
              <a:rPr lang="en-US" i="1" dirty="0" smtClean="0"/>
              <a:t>Students identify what a character was like before and after the major crisis of a story, then ponder what it was the author wanted us to learn from this – and what did the character learn.</a:t>
            </a:r>
            <a:endParaRPr lang="en-US" dirty="0" smtClean="0"/>
          </a:p>
          <a:p>
            <a:pPr marL="274320" indent="-274320" fontAlgn="auto">
              <a:spcAft>
                <a:spcPts val="0"/>
              </a:spcAft>
              <a:buFont typeface="Wingdings 2"/>
              <a:buNone/>
              <a:defRPr/>
            </a:pPr>
            <a:r>
              <a:rPr lang="en-US" dirty="0" smtClean="0"/>
              <a:t> </a:t>
            </a:r>
          </a:p>
          <a:p>
            <a:pPr marL="274320" indent="-274320" fontAlgn="auto">
              <a:spcAft>
                <a:spcPts val="0"/>
              </a:spcAft>
              <a:buFont typeface="Wingdings 2"/>
              <a:buNone/>
              <a:defRPr/>
            </a:pPr>
            <a:r>
              <a:rPr lang="en-US" dirty="0" smtClean="0"/>
              <a:t/>
            </a:r>
            <a:br>
              <a:rPr lang="en-US" dirty="0" smtClean="0"/>
            </a:br>
            <a:r>
              <a:rPr lang="en-US" dirty="0" smtClean="0"/>
              <a:t>			</a:t>
            </a:r>
          </a:p>
          <a:p>
            <a:pPr marL="274320" indent="-274320" fontAlgn="auto">
              <a:spcAft>
                <a:spcPts val="0"/>
              </a:spcAft>
              <a:buFont typeface="Wingdings 2"/>
              <a:buNone/>
              <a:defRPr/>
            </a:pPr>
            <a:r>
              <a:rPr lang="en-US" dirty="0" smtClean="0"/>
              <a:t>		   	 </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 </a:t>
            </a:r>
          </a:p>
          <a:p>
            <a:pPr marL="274320" indent="-274320" fontAlgn="auto">
              <a:spcAft>
                <a:spcPts val="0"/>
              </a:spcAft>
              <a:buFont typeface="Wingdings 2"/>
              <a:buChar char=""/>
              <a:defRPr/>
            </a:pPr>
            <a:endParaRPr lang="en-US" dirty="0"/>
          </a:p>
        </p:txBody>
      </p:sp>
      <p:sp>
        <p:nvSpPr>
          <p:cNvPr id="5" name="Rectangle 4"/>
          <p:cNvSpPr/>
          <p:nvPr/>
        </p:nvSpPr>
        <p:spPr>
          <a:xfrm>
            <a:off x="457200" y="3962400"/>
            <a:ext cx="23622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Before</a:t>
            </a:r>
            <a:endParaRPr lang="en-US" dirty="0"/>
          </a:p>
        </p:txBody>
      </p:sp>
      <p:sp>
        <p:nvSpPr>
          <p:cNvPr id="6" name="Isosceles Triangle 5"/>
          <p:cNvSpPr/>
          <p:nvPr/>
        </p:nvSpPr>
        <p:spPr>
          <a:xfrm>
            <a:off x="3200400" y="3733800"/>
            <a:ext cx="2362200" cy="1981200"/>
          </a:xfrm>
          <a:prstGeom prst="triangle">
            <a:avLst>
              <a:gd name="adj" fmla="val 486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Crisis</a:t>
            </a:r>
            <a:endParaRPr lang="en-US" dirty="0"/>
          </a:p>
        </p:txBody>
      </p:sp>
      <p:sp>
        <p:nvSpPr>
          <p:cNvPr id="7" name="Rectangle 6"/>
          <p:cNvSpPr/>
          <p:nvPr/>
        </p:nvSpPr>
        <p:spPr>
          <a:xfrm>
            <a:off x="5943600" y="4038600"/>
            <a:ext cx="2667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After</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301625" y="228600"/>
            <a:ext cx="8534400" cy="609600"/>
          </a:xfrm>
        </p:spPr>
        <p:txBody>
          <a:bodyPr/>
          <a:lstStyle/>
          <a:p>
            <a:r>
              <a:rPr lang="en-US" smtClean="0">
                <a:solidFill>
                  <a:srgbClr val="7B9899"/>
                </a:solidFill>
              </a:rPr>
              <a:t>Precis Format/Essay Outline</a:t>
            </a:r>
          </a:p>
        </p:txBody>
      </p:sp>
      <p:sp>
        <p:nvSpPr>
          <p:cNvPr id="3" name="Content Placeholder 2"/>
          <p:cNvSpPr>
            <a:spLocks noGrp="1"/>
          </p:cNvSpPr>
          <p:nvPr>
            <p:ph sz="quarter" idx="1"/>
          </p:nvPr>
        </p:nvSpPr>
        <p:spPr>
          <a:xfrm>
            <a:off x="301625" y="990600"/>
            <a:ext cx="8504238" cy="5108575"/>
          </a:xfrm>
        </p:spPr>
        <p:txBody>
          <a:bodyPr>
            <a:normAutofit fontScale="40000" lnSpcReduction="20000"/>
          </a:bodyPr>
          <a:lstStyle/>
          <a:p>
            <a:pPr marL="274320" indent="-274320" fontAlgn="auto">
              <a:spcAft>
                <a:spcPts val="0"/>
              </a:spcAft>
              <a:buFont typeface="Wingdings 2"/>
              <a:buChar char=""/>
              <a:defRPr/>
            </a:pPr>
            <a:r>
              <a:rPr lang="en-US" i="1" dirty="0" smtClean="0"/>
              <a:t>Introduction</a:t>
            </a:r>
            <a:endParaRPr lang="en-US" dirty="0" smtClean="0"/>
          </a:p>
          <a:p>
            <a:pPr marL="274320" indent="-274320" fontAlgn="auto">
              <a:spcAft>
                <a:spcPts val="0"/>
              </a:spcAft>
              <a:buFont typeface="Wingdings 2"/>
              <a:buChar char=""/>
              <a:defRPr/>
            </a:pPr>
            <a:r>
              <a:rPr lang="en-US" dirty="0" smtClean="0"/>
              <a:t> Title, author, basic plot summary  (</a:t>
            </a:r>
            <a:r>
              <a:rPr lang="en-US" i="1" dirty="0" smtClean="0"/>
              <a:t>1-3 sentences)</a:t>
            </a:r>
            <a:endParaRPr lang="en-US" dirty="0" smtClean="0"/>
          </a:p>
          <a:p>
            <a:pPr marL="274320" indent="-274320" fontAlgn="auto">
              <a:spcAft>
                <a:spcPts val="0"/>
              </a:spcAft>
              <a:buFont typeface="Wingdings 2"/>
              <a:buChar char=""/>
              <a:defRPr/>
            </a:pPr>
            <a:r>
              <a:rPr lang="en-US" dirty="0" smtClean="0"/>
              <a:t>Identify character/trait, theme or symbol </a:t>
            </a:r>
            <a:r>
              <a:rPr lang="en-US" i="1" dirty="0" smtClean="0"/>
              <a:t>(thesis)</a:t>
            </a:r>
            <a:endParaRPr lang="en-US" dirty="0" smtClean="0"/>
          </a:p>
          <a:p>
            <a:pPr marL="274320" indent="-274320" fontAlgn="auto">
              <a:spcAft>
                <a:spcPts val="0"/>
              </a:spcAft>
              <a:buFont typeface="Wingdings 2"/>
              <a:buChar char=""/>
              <a:defRPr/>
            </a:pPr>
            <a:r>
              <a:rPr lang="en-US" dirty="0" smtClean="0"/>
              <a:t>Identify three examples as evidence </a:t>
            </a:r>
            <a:r>
              <a:rPr lang="en-US" i="1" dirty="0" smtClean="0"/>
              <a:t>(structural)</a:t>
            </a:r>
            <a:endParaRPr lang="en-US" dirty="0" smtClean="0"/>
          </a:p>
          <a:p>
            <a:pPr marL="274320" indent="-274320" fontAlgn="auto">
              <a:spcAft>
                <a:spcPts val="0"/>
              </a:spcAft>
              <a:buFont typeface="Wingdings 2"/>
              <a:buChar char=""/>
              <a:defRPr/>
            </a:pPr>
            <a:r>
              <a:rPr lang="en-US" i="1" dirty="0" smtClean="0"/>
              <a:t> </a:t>
            </a:r>
            <a:endParaRPr lang="en-US" dirty="0" smtClean="0"/>
          </a:p>
          <a:p>
            <a:pPr marL="274320" indent="-274320" fontAlgn="auto">
              <a:spcAft>
                <a:spcPts val="0"/>
              </a:spcAft>
              <a:buFont typeface="Wingdings 2"/>
              <a:buChar char=""/>
              <a:defRPr/>
            </a:pPr>
            <a:r>
              <a:rPr lang="en-US" i="1" dirty="0" smtClean="0"/>
              <a:t>Body Paragraph 1</a:t>
            </a:r>
            <a:endParaRPr lang="en-US" dirty="0" smtClean="0"/>
          </a:p>
          <a:p>
            <a:pPr marL="274320" indent="-274320" fontAlgn="auto">
              <a:spcAft>
                <a:spcPts val="0"/>
              </a:spcAft>
              <a:buFont typeface="Wingdings 2"/>
              <a:buChar char=""/>
              <a:defRPr/>
            </a:pPr>
            <a:r>
              <a:rPr lang="en-US" dirty="0" smtClean="0"/>
              <a:t>Topic sentence </a:t>
            </a:r>
          </a:p>
          <a:p>
            <a:pPr marL="274320" indent="-274320" fontAlgn="auto">
              <a:spcAft>
                <a:spcPts val="0"/>
              </a:spcAft>
              <a:buFont typeface="Wingdings 2"/>
              <a:buChar char=""/>
              <a:defRPr/>
            </a:pPr>
            <a:r>
              <a:rPr lang="en-US" dirty="0" smtClean="0"/>
              <a:t>Textual evidence or example (</a:t>
            </a:r>
            <a:r>
              <a:rPr lang="en-US" i="1" dirty="0" smtClean="0"/>
              <a:t>3-4 sentences – text)</a:t>
            </a:r>
            <a:endParaRPr lang="en-US" dirty="0" smtClean="0"/>
          </a:p>
          <a:p>
            <a:pPr marL="274320" indent="-274320" fontAlgn="auto">
              <a:spcAft>
                <a:spcPts val="0"/>
              </a:spcAft>
              <a:buFont typeface="Wingdings 2"/>
              <a:buChar char=""/>
              <a:defRPr/>
            </a:pPr>
            <a:r>
              <a:rPr lang="en-US" dirty="0" smtClean="0"/>
              <a:t>How the text proves topic  (</a:t>
            </a:r>
            <a:r>
              <a:rPr lang="en-US" i="1" dirty="0" smtClean="0"/>
              <a:t>3-4 sentences – analysis)</a:t>
            </a:r>
            <a:endParaRPr lang="en-US" dirty="0" smtClean="0"/>
          </a:p>
          <a:p>
            <a:pPr marL="274320" indent="-274320" fontAlgn="auto">
              <a:spcAft>
                <a:spcPts val="0"/>
              </a:spcAft>
              <a:buFont typeface="Wingdings 2"/>
              <a:buChar char=""/>
              <a:defRPr/>
            </a:pPr>
            <a:r>
              <a:rPr lang="en-US" dirty="0" smtClean="0"/>
              <a:t>Why the topic is important to the novel (</a:t>
            </a:r>
            <a:r>
              <a:rPr lang="en-US" i="1" dirty="0" smtClean="0"/>
              <a:t>3-4 sentences – analysis)</a:t>
            </a:r>
            <a:endParaRPr lang="en-US" dirty="0" smtClean="0"/>
          </a:p>
          <a:p>
            <a:pPr marL="274320" indent="-274320" fontAlgn="auto">
              <a:spcAft>
                <a:spcPts val="0"/>
              </a:spcAft>
              <a:buFont typeface="Wingdings 2"/>
              <a:buChar char=""/>
              <a:defRPr/>
            </a:pPr>
            <a:r>
              <a:rPr lang="en-US" i="1" dirty="0" smtClean="0"/>
              <a:t> </a:t>
            </a:r>
            <a:endParaRPr lang="en-US" dirty="0" smtClean="0"/>
          </a:p>
          <a:p>
            <a:pPr marL="274320" indent="-274320" fontAlgn="auto">
              <a:spcAft>
                <a:spcPts val="0"/>
              </a:spcAft>
              <a:buFont typeface="Wingdings 2"/>
              <a:buChar char=""/>
              <a:defRPr/>
            </a:pPr>
            <a:r>
              <a:rPr lang="en-US" i="1" dirty="0" smtClean="0"/>
              <a:t>Body Paragraph 2</a:t>
            </a:r>
            <a:endParaRPr lang="en-US" dirty="0" smtClean="0"/>
          </a:p>
          <a:p>
            <a:pPr marL="274320" indent="-274320" fontAlgn="auto">
              <a:spcAft>
                <a:spcPts val="0"/>
              </a:spcAft>
              <a:buFont typeface="Wingdings 2"/>
              <a:buChar char=""/>
              <a:defRPr/>
            </a:pPr>
            <a:r>
              <a:rPr lang="en-US" dirty="0" smtClean="0"/>
              <a:t>Topic sentence</a:t>
            </a:r>
          </a:p>
          <a:p>
            <a:pPr marL="274320" indent="-274320" fontAlgn="auto">
              <a:spcAft>
                <a:spcPts val="0"/>
              </a:spcAft>
              <a:buFont typeface="Wingdings 2"/>
              <a:buChar char=""/>
              <a:defRPr/>
            </a:pPr>
            <a:r>
              <a:rPr lang="en-US" dirty="0" smtClean="0"/>
              <a:t> Textual evidence or example (</a:t>
            </a:r>
            <a:r>
              <a:rPr lang="en-US" i="1" dirty="0" smtClean="0"/>
              <a:t>3-4 sentences – text)</a:t>
            </a:r>
            <a:endParaRPr lang="en-US" dirty="0" smtClean="0"/>
          </a:p>
          <a:p>
            <a:pPr marL="274320" indent="-274320" fontAlgn="auto">
              <a:spcAft>
                <a:spcPts val="0"/>
              </a:spcAft>
              <a:buFont typeface="Wingdings 2"/>
              <a:buChar char=""/>
              <a:defRPr/>
            </a:pPr>
            <a:r>
              <a:rPr lang="en-US" dirty="0" smtClean="0"/>
              <a:t>How the text proves topic  (</a:t>
            </a:r>
            <a:r>
              <a:rPr lang="en-US" i="1" dirty="0" smtClean="0"/>
              <a:t>3-4 sentences – analysis)</a:t>
            </a:r>
            <a:endParaRPr lang="en-US" dirty="0" smtClean="0"/>
          </a:p>
          <a:p>
            <a:pPr marL="274320" indent="-274320" fontAlgn="auto">
              <a:spcAft>
                <a:spcPts val="0"/>
              </a:spcAft>
              <a:buFont typeface="Wingdings 2"/>
              <a:buChar char=""/>
              <a:defRPr/>
            </a:pPr>
            <a:r>
              <a:rPr lang="en-US" dirty="0" smtClean="0"/>
              <a:t>Why the topic is important to the novel (</a:t>
            </a:r>
            <a:r>
              <a:rPr lang="en-US" i="1" dirty="0" smtClean="0"/>
              <a:t>3-4 sentences – analysis)</a:t>
            </a:r>
            <a:endParaRPr lang="en-US" dirty="0" smtClean="0"/>
          </a:p>
          <a:p>
            <a:pPr marL="274320" indent="-274320" fontAlgn="auto">
              <a:spcAft>
                <a:spcPts val="0"/>
              </a:spcAft>
              <a:buFont typeface="Wingdings 2"/>
              <a:buChar char=""/>
              <a:defRPr/>
            </a:pPr>
            <a:r>
              <a:rPr lang="en-US" i="1" dirty="0" smtClean="0"/>
              <a:t> </a:t>
            </a:r>
            <a:endParaRPr lang="en-US" dirty="0" smtClean="0"/>
          </a:p>
          <a:p>
            <a:pPr marL="274320" indent="-274320" fontAlgn="auto">
              <a:spcAft>
                <a:spcPts val="0"/>
              </a:spcAft>
              <a:buFont typeface="Wingdings 2"/>
              <a:buChar char=""/>
              <a:defRPr/>
            </a:pPr>
            <a:r>
              <a:rPr lang="en-US" i="1" dirty="0" smtClean="0"/>
              <a:t>Body Paragraph 3</a:t>
            </a:r>
            <a:endParaRPr lang="en-US" dirty="0" smtClean="0"/>
          </a:p>
          <a:p>
            <a:pPr marL="274320" indent="-274320" fontAlgn="auto">
              <a:spcAft>
                <a:spcPts val="0"/>
              </a:spcAft>
              <a:buFont typeface="Wingdings 2"/>
              <a:buChar char=""/>
              <a:defRPr/>
            </a:pPr>
            <a:r>
              <a:rPr lang="en-US" dirty="0" smtClean="0"/>
              <a:t>A.  Topic sentence</a:t>
            </a:r>
          </a:p>
          <a:p>
            <a:pPr marL="274320" indent="-274320" fontAlgn="auto">
              <a:spcAft>
                <a:spcPts val="0"/>
              </a:spcAft>
              <a:buFont typeface="Wingdings 2"/>
              <a:buChar char=""/>
              <a:defRPr/>
            </a:pPr>
            <a:r>
              <a:rPr lang="en-US" dirty="0" smtClean="0"/>
              <a:t>1.  Textual evidence or example (</a:t>
            </a:r>
            <a:r>
              <a:rPr lang="en-US" i="1" dirty="0" smtClean="0"/>
              <a:t>3-4 sentences – text)</a:t>
            </a:r>
            <a:endParaRPr lang="en-US" dirty="0" smtClean="0"/>
          </a:p>
          <a:p>
            <a:pPr marL="274320" indent="-274320" fontAlgn="auto">
              <a:spcAft>
                <a:spcPts val="0"/>
              </a:spcAft>
              <a:buFont typeface="Wingdings 2"/>
              <a:buChar char=""/>
              <a:defRPr/>
            </a:pPr>
            <a:r>
              <a:rPr lang="en-US" dirty="0" smtClean="0"/>
              <a:t>2.  How the text proves topic  (</a:t>
            </a:r>
            <a:r>
              <a:rPr lang="en-US" i="1" dirty="0" smtClean="0"/>
              <a:t>3-4 sentences – analysis)</a:t>
            </a:r>
            <a:endParaRPr lang="en-US" dirty="0" smtClean="0"/>
          </a:p>
          <a:p>
            <a:pPr marL="274320" indent="-274320" fontAlgn="auto">
              <a:spcAft>
                <a:spcPts val="0"/>
              </a:spcAft>
              <a:buFont typeface="Wingdings 2"/>
              <a:buChar char=""/>
              <a:defRPr/>
            </a:pPr>
            <a:r>
              <a:rPr lang="en-US" dirty="0" smtClean="0"/>
              <a:t>3.  Why the topic is important to the novel (</a:t>
            </a:r>
            <a:r>
              <a:rPr lang="en-US" i="1" dirty="0" smtClean="0"/>
              <a:t>3-4 sentences – analysis)</a:t>
            </a:r>
            <a:endParaRPr lang="en-US" dirty="0" smtClean="0"/>
          </a:p>
          <a:p>
            <a:pPr marL="274320" indent="-274320" fontAlgn="auto">
              <a:spcAft>
                <a:spcPts val="0"/>
              </a:spcAft>
              <a:buFont typeface="Wingdings 2"/>
              <a:buChar char=""/>
              <a:defRPr/>
            </a:pPr>
            <a:r>
              <a:rPr lang="en-US" dirty="0" smtClean="0"/>
              <a:t> </a:t>
            </a:r>
          </a:p>
          <a:p>
            <a:pPr marL="274320" indent="-274320" fontAlgn="auto">
              <a:spcAft>
                <a:spcPts val="0"/>
              </a:spcAft>
              <a:buFont typeface="Wingdings 2"/>
              <a:buChar char=""/>
              <a:defRPr/>
            </a:pPr>
            <a:r>
              <a:rPr lang="en-US" dirty="0" smtClean="0"/>
              <a:t> </a:t>
            </a:r>
            <a:r>
              <a:rPr lang="en-US" i="1" dirty="0" smtClean="0"/>
              <a:t>Conclusion Paragraph</a:t>
            </a:r>
            <a:endParaRPr lang="en-US" dirty="0" smtClean="0"/>
          </a:p>
          <a:p>
            <a:pPr marL="274320" indent="-274320" fontAlgn="auto">
              <a:spcAft>
                <a:spcPts val="0"/>
              </a:spcAft>
              <a:buFont typeface="Wingdings 2"/>
              <a:buChar char=""/>
              <a:defRPr/>
            </a:pPr>
            <a:r>
              <a:rPr lang="en-US" dirty="0" smtClean="0"/>
              <a:t> Topic sentence related to thesis </a:t>
            </a:r>
          </a:p>
          <a:p>
            <a:pPr marL="274320" indent="-274320" fontAlgn="auto">
              <a:spcAft>
                <a:spcPts val="0"/>
              </a:spcAft>
              <a:buFont typeface="Wingdings 2"/>
              <a:buChar char=""/>
              <a:defRPr/>
            </a:pPr>
            <a:r>
              <a:rPr lang="en-US" dirty="0" smtClean="0"/>
              <a:t>Summarize body paragraph 1 (</a:t>
            </a:r>
            <a:r>
              <a:rPr lang="en-US" i="1" dirty="0" smtClean="0"/>
              <a:t>1 summary sentence)</a:t>
            </a:r>
            <a:endParaRPr lang="en-US" dirty="0" smtClean="0"/>
          </a:p>
          <a:p>
            <a:pPr marL="274320" indent="-274320" fontAlgn="auto">
              <a:spcAft>
                <a:spcPts val="0"/>
              </a:spcAft>
              <a:buFont typeface="Wingdings 2"/>
              <a:buChar char=""/>
              <a:defRPr/>
            </a:pPr>
            <a:r>
              <a:rPr lang="en-US" dirty="0" smtClean="0"/>
              <a:t>Summarize body paragraph 2 (</a:t>
            </a:r>
            <a:r>
              <a:rPr lang="en-US" i="1" dirty="0" smtClean="0"/>
              <a:t>1 summary sentence)</a:t>
            </a:r>
            <a:endParaRPr lang="en-US" dirty="0" smtClean="0"/>
          </a:p>
          <a:p>
            <a:pPr marL="274320" indent="-274320" fontAlgn="auto">
              <a:spcAft>
                <a:spcPts val="0"/>
              </a:spcAft>
              <a:buFont typeface="Wingdings 2"/>
              <a:buChar char=""/>
              <a:defRPr/>
            </a:pPr>
            <a:r>
              <a:rPr lang="en-US" dirty="0" smtClean="0"/>
              <a:t>Summarize body paragraph 3 (</a:t>
            </a:r>
            <a:r>
              <a:rPr lang="en-US" i="1" dirty="0" smtClean="0"/>
              <a:t>1 summary sentence)</a:t>
            </a:r>
            <a:endParaRPr lang="en-US" dirty="0" smtClean="0"/>
          </a:p>
          <a:p>
            <a:pPr marL="274320" indent="-274320" fontAlgn="auto">
              <a:spcAft>
                <a:spcPts val="0"/>
              </a:spcAft>
              <a:buFont typeface="Wingdings 2"/>
              <a:buChar char=""/>
              <a:defRPr/>
            </a:pPr>
            <a:r>
              <a:rPr lang="en-US" dirty="0" smtClean="0"/>
              <a:t>Concluding sentence (</a:t>
            </a:r>
            <a:r>
              <a:rPr lang="en-US" i="1" dirty="0" smtClean="0"/>
              <a:t>1 final thought)</a:t>
            </a:r>
            <a:endParaRPr lang="en-US" dirty="0" smtClean="0"/>
          </a:p>
          <a:p>
            <a:pPr marL="274320" indent="-274320" fontAlgn="auto">
              <a:spcAft>
                <a:spcPts val="0"/>
              </a:spcAft>
              <a:buFont typeface="Wingdings 2"/>
              <a:buChar char=""/>
              <a:defRPr/>
            </a:pPr>
            <a:r>
              <a:rPr lang="en-US" i="1" dirty="0" smtClean="0"/>
              <a:t> </a:t>
            </a:r>
            <a:endParaRPr lang="en-US" dirty="0" smtClean="0"/>
          </a:p>
          <a:p>
            <a:pPr marL="274320" indent="-274320" fontAlgn="auto">
              <a:spcAft>
                <a:spcPts val="0"/>
              </a:spcAft>
              <a:buFont typeface="Wingdings 2"/>
              <a:buChar char=""/>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301625" y="228600"/>
            <a:ext cx="8534400" cy="609600"/>
          </a:xfrm>
        </p:spPr>
        <p:txBody>
          <a:bodyPr/>
          <a:lstStyle/>
          <a:p>
            <a:r>
              <a:rPr lang="en-US" smtClean="0">
                <a:solidFill>
                  <a:srgbClr val="7B9899"/>
                </a:solidFill>
              </a:rPr>
              <a:t>Rubric</a:t>
            </a:r>
          </a:p>
        </p:txBody>
      </p:sp>
      <p:sp>
        <p:nvSpPr>
          <p:cNvPr id="62466" name="Content Placeholder 2"/>
          <p:cNvSpPr>
            <a:spLocks noGrp="1"/>
          </p:cNvSpPr>
          <p:nvPr>
            <p:ph sz="quarter" idx="1"/>
          </p:nvPr>
        </p:nvSpPr>
        <p:spPr>
          <a:xfrm>
            <a:off x="301625" y="1295400"/>
            <a:ext cx="8504238" cy="4803775"/>
          </a:xfrm>
        </p:spPr>
        <p:txBody>
          <a:bodyPr/>
          <a:lstStyle/>
          <a:p>
            <a:pPr>
              <a:buFont typeface="Wingdings 2" pitchFamily="18" charset="2"/>
              <a:buNone/>
            </a:pPr>
            <a:endParaRPr lang="en-US" smtClean="0"/>
          </a:p>
          <a:p>
            <a:endParaRPr lang="en-US" smtClean="0"/>
          </a:p>
          <a:p>
            <a:pPr>
              <a:buFont typeface="Wingdings 2" pitchFamily="18" charset="2"/>
              <a:buNone/>
            </a:pPr>
            <a:endParaRPr lang="en-US" smtClean="0"/>
          </a:p>
        </p:txBody>
      </p:sp>
      <p:graphicFrame>
        <p:nvGraphicFramePr>
          <p:cNvPr id="4" name="Table 3"/>
          <p:cNvGraphicFramePr>
            <a:graphicFrameLocks noGrp="1"/>
          </p:cNvGraphicFramePr>
          <p:nvPr/>
        </p:nvGraphicFramePr>
        <p:xfrm>
          <a:off x="0" y="701675"/>
          <a:ext cx="10515600" cy="6156325"/>
        </p:xfrm>
        <a:graphic>
          <a:graphicData uri="http://schemas.openxmlformats.org/drawingml/2006/table">
            <a:tbl>
              <a:tblPr/>
              <a:tblGrid>
                <a:gridCol w="1313039"/>
                <a:gridCol w="2157840"/>
                <a:gridCol w="1903977"/>
                <a:gridCol w="1713581"/>
                <a:gridCol w="1713581"/>
                <a:gridCol w="1713581"/>
              </a:tblGrid>
              <a:tr h="301782">
                <a:tc>
                  <a:txBody>
                    <a:bodyPr/>
                    <a:lstStyle/>
                    <a:p>
                      <a:pPr marL="0" marR="0">
                        <a:spcBef>
                          <a:spcPts val="0"/>
                        </a:spcBef>
                        <a:spcAft>
                          <a:spcPts val="0"/>
                        </a:spcAft>
                      </a:pPr>
                      <a:r>
                        <a:rPr lang="en-US" sz="2000" dirty="0">
                          <a:latin typeface="Times New Roman"/>
                          <a:ea typeface="Times New Roman"/>
                        </a:rPr>
                        <a:t>Category</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4-Exceeds standards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3 – Meets standards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2- Approaches Standards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mj-lt"/>
                        <a:buAutoNum type="arabicPeriod"/>
                      </a:pPr>
                      <a:r>
                        <a:rPr lang="en-US" sz="1200">
                          <a:latin typeface="Times New Roman"/>
                          <a:ea typeface="Times New Roman"/>
                        </a:rPr>
                        <a:t>Does not meet</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600" smtClean="0">
                          <a:latin typeface="Times New Roman"/>
                          <a:ea typeface="Times New Roman"/>
                        </a:rPr>
                        <a:t>Comments</a:t>
                      </a:r>
                      <a:endParaRPr lang="en-US" sz="800" dirty="0">
                        <a:latin typeface="Times New Roman"/>
                        <a:ea typeface="Times New Roman"/>
                      </a:endParaRP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416">
                <a:tc>
                  <a:txBody>
                    <a:bodyPr/>
                    <a:lstStyle/>
                    <a:p>
                      <a:pPr marL="0" marR="0">
                        <a:spcBef>
                          <a:spcPts val="0"/>
                        </a:spcBef>
                        <a:spcAft>
                          <a:spcPts val="0"/>
                        </a:spcAft>
                      </a:pPr>
                      <a:r>
                        <a:rPr lang="en-US" sz="2000" dirty="0">
                          <a:latin typeface="Times New Roman"/>
                          <a:ea typeface="Times New Roman"/>
                        </a:rPr>
                        <a:t>Focus or Thesis Statement</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The thesis statement connects the theme of the story/poem/play to the literary elements to be analyzed. Theme interpretation is beyond the obvious.</a:t>
                      </a:r>
                    </a:p>
                    <a:p>
                      <a:pPr marL="0" marR="0">
                        <a:spcBef>
                          <a:spcPts val="0"/>
                        </a:spcBef>
                        <a:spcAft>
                          <a:spcPts val="0"/>
                        </a:spcAft>
                      </a:pPr>
                      <a:r>
                        <a:rPr lang="en-US" sz="1200" dirty="0">
                          <a:latin typeface="Times New Roman"/>
                          <a:ea typeface="Times New Roman"/>
                        </a:rPr>
                        <a:t>25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The thesis statement identifies the theme and names the literary elements.</a:t>
                      </a:r>
                    </a:p>
                    <a:p>
                      <a:pPr marL="0" marR="0">
                        <a:spcBef>
                          <a:spcPts val="0"/>
                        </a:spcBef>
                        <a:spcAft>
                          <a:spcPts val="0"/>
                        </a:spcAft>
                      </a:pPr>
                      <a:r>
                        <a:rPr lang="en-US" sz="1200" dirty="0">
                          <a:latin typeface="Times New Roman"/>
                          <a:ea typeface="Times New Roman"/>
                        </a:rPr>
                        <a:t> 21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The thesis statement identifies the theme or names the literary elements but does not do both.</a:t>
                      </a:r>
                    </a:p>
                    <a:p>
                      <a:pPr marL="0" marR="0">
                        <a:spcBef>
                          <a:spcPts val="0"/>
                        </a:spcBef>
                        <a:spcAft>
                          <a:spcPts val="0"/>
                        </a:spcAft>
                      </a:pPr>
                      <a:r>
                        <a:rPr lang="en-US" sz="1200" dirty="0">
                          <a:latin typeface="Times New Roman"/>
                          <a:ea typeface="Times New Roman"/>
                        </a:rPr>
                        <a:t>20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There is no clearly identifiable thesis statement. </a:t>
                      </a:r>
                    </a:p>
                    <a:p>
                      <a:pPr marL="0" marR="0">
                        <a:spcBef>
                          <a:spcPts val="0"/>
                        </a:spcBef>
                        <a:spcAft>
                          <a:spcPts val="0"/>
                        </a:spcAft>
                      </a:pPr>
                      <a:r>
                        <a:rPr lang="en-US" sz="1200">
                          <a:latin typeface="Times New Roman"/>
                          <a:ea typeface="Times New Roman"/>
                        </a:rPr>
                        <a:t>15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600" dirty="0">
                        <a:latin typeface="Times New Roman"/>
                        <a:ea typeface="Times New Roman"/>
                      </a:endParaRP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7485">
                <a:tc>
                  <a:txBody>
                    <a:bodyPr/>
                    <a:lstStyle/>
                    <a:p>
                      <a:pPr marL="0" marR="0">
                        <a:spcBef>
                          <a:spcPts val="0"/>
                        </a:spcBef>
                        <a:spcAft>
                          <a:spcPts val="0"/>
                        </a:spcAft>
                      </a:pPr>
                      <a:r>
                        <a:rPr lang="en-US" sz="2000" dirty="0" smtClean="0">
                          <a:latin typeface="Times New Roman"/>
                          <a:ea typeface="Times New Roman"/>
                        </a:rPr>
                        <a:t>Sequencing</a:t>
                      </a:r>
                      <a:endParaRPr lang="en-US" sz="2000" dirty="0">
                        <a:latin typeface="Times New Roman"/>
                        <a:ea typeface="Times New Roman"/>
                      </a:endParaRPr>
                    </a:p>
                    <a:p>
                      <a:pPr marL="0" marR="0">
                        <a:spcBef>
                          <a:spcPts val="0"/>
                        </a:spcBef>
                        <a:spcAft>
                          <a:spcPts val="0"/>
                        </a:spcAft>
                      </a:pPr>
                      <a:r>
                        <a:rPr lang="en-US" sz="1800" dirty="0" smtClean="0">
                          <a:latin typeface="Times New Roman"/>
                          <a:ea typeface="Times New Roman"/>
                        </a:rPr>
                        <a:t>Organization</a:t>
                      </a:r>
                      <a:endParaRPr lang="en-US" sz="1800" dirty="0">
                        <a:latin typeface="Times New Roman"/>
                        <a:ea typeface="Times New Roman"/>
                      </a:endParaRP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Analysis of literary elements is logically organized and used to explain the theme of the story/poem/play. </a:t>
                      </a:r>
                    </a:p>
                    <a:p>
                      <a:pPr marL="0" marR="0">
                        <a:spcBef>
                          <a:spcPts val="0"/>
                        </a:spcBef>
                        <a:spcAft>
                          <a:spcPts val="0"/>
                        </a:spcAft>
                      </a:pPr>
                      <a:r>
                        <a:rPr lang="en-US" sz="1200" dirty="0">
                          <a:latin typeface="Times New Roman"/>
                          <a:ea typeface="Times New Roman"/>
                        </a:rPr>
                        <a:t>25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Analysis of literary elements is logically organized and somewhat used to explain the theme of the story/poem/play.</a:t>
                      </a:r>
                    </a:p>
                    <a:p>
                      <a:pPr marL="0" marR="0">
                        <a:spcBef>
                          <a:spcPts val="0"/>
                        </a:spcBef>
                        <a:spcAft>
                          <a:spcPts val="0"/>
                        </a:spcAft>
                      </a:pPr>
                      <a:r>
                        <a:rPr lang="en-US" sz="1200">
                          <a:latin typeface="Times New Roman"/>
                          <a:ea typeface="Times New Roman"/>
                        </a:rPr>
                        <a:t>21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Analysis of literary elements is somewhat logically organized but not used to explain the theme of the story/poem/play.</a:t>
                      </a:r>
                    </a:p>
                    <a:p>
                      <a:pPr marL="0" marR="0">
                        <a:spcBef>
                          <a:spcPts val="0"/>
                        </a:spcBef>
                        <a:spcAft>
                          <a:spcPts val="0"/>
                        </a:spcAft>
                      </a:pPr>
                      <a:r>
                        <a:rPr lang="en-US" sz="1200">
                          <a:latin typeface="Times New Roman"/>
                          <a:ea typeface="Times New Roman"/>
                        </a:rPr>
                        <a:t>20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Analysis of literary elements not present, or off topic.</a:t>
                      </a:r>
                    </a:p>
                    <a:p>
                      <a:pPr marL="0" marR="0">
                        <a:spcBef>
                          <a:spcPts val="0"/>
                        </a:spcBef>
                        <a:spcAft>
                          <a:spcPts val="0"/>
                        </a:spcAft>
                      </a:pPr>
                      <a:r>
                        <a:rPr lang="en-US" sz="1200">
                          <a:latin typeface="Times New Roman"/>
                          <a:ea typeface="Times New Roman"/>
                        </a:rPr>
                        <a:t>15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600" dirty="0">
                        <a:latin typeface="Times New Roman"/>
                        <a:ea typeface="Times New Roman"/>
                      </a:endParaRP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8554">
                <a:tc>
                  <a:txBody>
                    <a:bodyPr/>
                    <a:lstStyle/>
                    <a:p>
                      <a:pPr marL="0" marR="0">
                        <a:spcBef>
                          <a:spcPts val="0"/>
                        </a:spcBef>
                        <a:spcAft>
                          <a:spcPts val="0"/>
                        </a:spcAft>
                      </a:pPr>
                      <a:r>
                        <a:rPr lang="en-US" sz="2000" dirty="0">
                          <a:latin typeface="Times New Roman"/>
                          <a:ea typeface="Times New Roman"/>
                        </a:rPr>
                        <a:t>Supporting Evidence</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Quotes and examples from the text effectively examine the author’s writing style and clearly explain how a literary element develops the theme.</a:t>
                      </a:r>
                    </a:p>
                    <a:p>
                      <a:pPr marL="0" marR="0">
                        <a:spcBef>
                          <a:spcPts val="0"/>
                        </a:spcBef>
                        <a:spcAft>
                          <a:spcPts val="0"/>
                        </a:spcAft>
                      </a:pPr>
                      <a:r>
                        <a:rPr lang="en-US" sz="1200">
                          <a:latin typeface="Times New Roman"/>
                          <a:ea typeface="Times New Roman"/>
                        </a:rPr>
                        <a:t>25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Quotes and examples from the text examine the author’s writing style and explain how a literary element develops the theme.</a:t>
                      </a:r>
                    </a:p>
                    <a:p>
                      <a:pPr marL="0" marR="0">
                        <a:spcBef>
                          <a:spcPts val="0"/>
                        </a:spcBef>
                        <a:spcAft>
                          <a:spcPts val="0"/>
                        </a:spcAft>
                      </a:pPr>
                      <a:r>
                        <a:rPr lang="en-US" sz="1200">
                          <a:latin typeface="Times New Roman"/>
                          <a:ea typeface="Times New Roman"/>
                        </a:rPr>
                        <a:t>21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Quotes and examples from the text are used but do not examine the author’s writing style or explain how a literary element develops the theme.</a:t>
                      </a:r>
                    </a:p>
                    <a:p>
                      <a:pPr marL="0" marR="0">
                        <a:spcBef>
                          <a:spcPts val="0"/>
                        </a:spcBef>
                        <a:spcAft>
                          <a:spcPts val="0"/>
                        </a:spcAft>
                      </a:pPr>
                      <a:r>
                        <a:rPr lang="en-US" sz="1200">
                          <a:latin typeface="Times New Roman"/>
                          <a:ea typeface="Times New Roman"/>
                        </a:rPr>
                        <a:t>20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Quotes and examples from the text are not used</a:t>
                      </a:r>
                    </a:p>
                    <a:p>
                      <a:pPr marL="0" marR="0">
                        <a:spcBef>
                          <a:spcPts val="0"/>
                        </a:spcBef>
                        <a:spcAft>
                          <a:spcPts val="0"/>
                        </a:spcAft>
                      </a:pPr>
                      <a:r>
                        <a:rPr lang="en-US" sz="1200">
                          <a:latin typeface="Times New Roman"/>
                          <a:ea typeface="Times New Roman"/>
                        </a:rPr>
                        <a:t>15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600" dirty="0">
                        <a:latin typeface="Times New Roman"/>
                        <a:ea typeface="Times New Roman"/>
                      </a:endParaRP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86416">
                <a:tc>
                  <a:txBody>
                    <a:bodyPr/>
                    <a:lstStyle/>
                    <a:p>
                      <a:pPr marL="0" marR="0">
                        <a:spcBef>
                          <a:spcPts val="0"/>
                        </a:spcBef>
                        <a:spcAft>
                          <a:spcPts val="0"/>
                        </a:spcAft>
                      </a:pPr>
                      <a:r>
                        <a:rPr lang="en-US" sz="2000" dirty="0">
                          <a:latin typeface="Times New Roman"/>
                          <a:ea typeface="Times New Roman"/>
                        </a:rPr>
                        <a:t>Sources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The story/poem/play analyzed is cited accurately, both in text and in the works cited page, if applicable.</a:t>
                      </a:r>
                    </a:p>
                    <a:p>
                      <a:pPr marL="0" marR="0">
                        <a:spcBef>
                          <a:spcPts val="0"/>
                        </a:spcBef>
                        <a:spcAft>
                          <a:spcPts val="0"/>
                        </a:spcAft>
                      </a:pPr>
                      <a:r>
                        <a:rPr lang="en-US" sz="1200">
                          <a:latin typeface="Times New Roman"/>
                          <a:ea typeface="Times New Roman"/>
                        </a:rPr>
                        <a:t>15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The story/poem/play analyzed is mostly cited accurately, both in text and in the works cited page, if applicable.</a:t>
                      </a:r>
                    </a:p>
                    <a:p>
                      <a:pPr marL="0" marR="0">
                        <a:spcBef>
                          <a:spcPts val="0"/>
                        </a:spcBef>
                        <a:spcAft>
                          <a:spcPts val="0"/>
                        </a:spcAft>
                      </a:pPr>
                      <a:r>
                        <a:rPr lang="en-US" sz="1200" dirty="0">
                          <a:latin typeface="Times New Roman"/>
                          <a:ea typeface="Times New Roman"/>
                        </a:rPr>
                        <a:t>10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The story/poem/play is cited accurately in places in text or works cited page, but not both.</a:t>
                      </a:r>
                    </a:p>
                    <a:p>
                      <a:pPr marL="0" marR="0">
                        <a:spcBef>
                          <a:spcPts val="0"/>
                        </a:spcBef>
                        <a:spcAft>
                          <a:spcPts val="0"/>
                        </a:spcAft>
                      </a:pPr>
                      <a:r>
                        <a:rPr lang="en-US" sz="1200">
                          <a:latin typeface="Times New Roman"/>
                          <a:ea typeface="Times New Roman"/>
                        </a:rPr>
                        <a:t>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The story/poem/play analyzed is cited inaccurately or not cited at all.</a:t>
                      </a:r>
                    </a:p>
                    <a:p>
                      <a:pPr marL="0" marR="0">
                        <a:spcBef>
                          <a:spcPts val="0"/>
                        </a:spcBef>
                        <a:spcAft>
                          <a:spcPts val="0"/>
                        </a:spcAft>
                      </a:pPr>
                      <a:r>
                        <a:rPr lang="en-US" sz="1200">
                          <a:latin typeface="Times New Roman"/>
                          <a:ea typeface="Times New Roman"/>
                        </a:rPr>
                        <a:t>3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600" dirty="0">
                        <a:latin typeface="Times New Roman"/>
                        <a:ea typeface="Times New Roman"/>
                      </a:endParaRP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5347">
                <a:tc>
                  <a:txBody>
                    <a:bodyPr/>
                    <a:lstStyle/>
                    <a:p>
                      <a:pPr marL="0" marR="0">
                        <a:spcBef>
                          <a:spcPts val="0"/>
                        </a:spcBef>
                        <a:spcAft>
                          <a:spcPts val="0"/>
                        </a:spcAft>
                      </a:pPr>
                      <a:r>
                        <a:rPr lang="en-US" sz="2000" dirty="0">
                          <a:latin typeface="Times New Roman"/>
                          <a:ea typeface="Times New Roman"/>
                        </a:rPr>
                        <a:t>Grammar and Mechanics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No errors or very few errors. </a:t>
                      </a:r>
                    </a:p>
                    <a:p>
                      <a:pPr marL="0" marR="0">
                        <a:spcBef>
                          <a:spcPts val="0"/>
                        </a:spcBef>
                        <a:spcAft>
                          <a:spcPts val="0"/>
                        </a:spcAft>
                      </a:pPr>
                      <a:r>
                        <a:rPr lang="en-US" sz="1200" dirty="0">
                          <a:latin typeface="Times New Roman"/>
                          <a:ea typeface="Times New Roman"/>
                        </a:rPr>
                        <a:t>10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Few errors that do not hinder meaning </a:t>
                      </a:r>
                    </a:p>
                    <a:p>
                      <a:pPr marL="0" marR="0">
                        <a:spcBef>
                          <a:spcPts val="0"/>
                        </a:spcBef>
                        <a:spcAft>
                          <a:spcPts val="0"/>
                        </a:spcAft>
                      </a:pPr>
                      <a:r>
                        <a:rPr lang="en-US" sz="1200" dirty="0">
                          <a:latin typeface="Times New Roman"/>
                          <a:ea typeface="Times New Roman"/>
                        </a:rPr>
                        <a:t>7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Many errors, but paper is largely readable. </a:t>
                      </a:r>
                    </a:p>
                    <a:p>
                      <a:pPr marL="0" marR="0">
                        <a:spcBef>
                          <a:spcPts val="0"/>
                        </a:spcBef>
                        <a:spcAft>
                          <a:spcPts val="0"/>
                        </a:spcAft>
                      </a:pPr>
                      <a:r>
                        <a:rPr lang="en-US" sz="1200" dirty="0">
                          <a:latin typeface="Times New Roman"/>
                          <a:ea typeface="Times New Roman"/>
                        </a:rPr>
                        <a:t>5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Many errors interfere with the meaning of the paper. </a:t>
                      </a:r>
                    </a:p>
                    <a:p>
                      <a:pPr marL="0" marR="0">
                        <a:spcBef>
                          <a:spcPts val="0"/>
                        </a:spcBef>
                        <a:spcAft>
                          <a:spcPts val="0"/>
                        </a:spcAft>
                      </a:pPr>
                      <a:r>
                        <a:rPr lang="en-US" sz="1200" dirty="0">
                          <a:latin typeface="Times New Roman"/>
                          <a:ea typeface="Times New Roman"/>
                        </a:rPr>
                        <a:t>2  points</a:t>
                      </a: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600" dirty="0">
                        <a:latin typeface="Times New Roman"/>
                        <a:ea typeface="Times New Roman"/>
                      </a:endParaRPr>
                    </a:p>
                  </a:txBody>
                  <a:tcPr marL="44156" marR="441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solidFill>
                  <a:srgbClr val="7B9899"/>
                </a:solidFill>
              </a:rPr>
              <a:t>Background Information on J.R.R Tolkien</a:t>
            </a:r>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Char char=""/>
              <a:defRPr/>
            </a:pPr>
            <a:r>
              <a:rPr lang="en-US" dirty="0" smtClean="0"/>
              <a:t>An avid reader, Tolkien was influenced by some of the great writers of his day including G.K. Chesterton and H.G. Wells. It was during this period of financial hardship, but intellectual stimulation that Tolkien suffered the loss of his devoted mother. She succumbed to diabetes in 1904 when Tolkien was only 12 years of age. </a:t>
            </a:r>
          </a:p>
          <a:p>
            <a:pPr marL="274320" indent="-274320" fontAlgn="auto">
              <a:spcAft>
                <a:spcPts val="0"/>
              </a:spcAft>
              <a:buFont typeface="Wingdings 2"/>
              <a:buChar char=""/>
              <a:defRPr/>
            </a:pPr>
            <a:r>
              <a:rPr lang="en-US" dirty="0" smtClean="0"/>
              <a:t>Throughout his life, Tolkien had cultivated a love of language, especially ancient languages. At Oxford he would major in philology, which is the study of words and language. He would be much influenced by Icelandic, Norse and Gothic mythology. Even some of the characters and place names he would later develop would be drawn from the names from ancient sagas. The forest of Mirkwood, which played a prominent roll in both "The Hobbit" and in "The Lord of the Rings" was borrowed from Icelandic mythology. The names of many of the dwarves in "The Hobbit" were actual place names in the myths. </a:t>
            </a:r>
          </a:p>
          <a:p>
            <a:pPr marL="274320" indent="-274320" fontAlgn="auto">
              <a:spcAft>
                <a:spcPts val="0"/>
              </a:spcAft>
              <a:buFont typeface="Wingdings 2"/>
              <a:buChar char=""/>
              <a:defRP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smtClean="0">
                <a:solidFill>
                  <a:srgbClr val="7B9899"/>
                </a:solidFill>
              </a:rPr>
              <a:t>Essential Question</a:t>
            </a:r>
          </a:p>
        </p:txBody>
      </p:sp>
      <p:sp>
        <p:nvSpPr>
          <p:cNvPr id="63490" name="Content Placeholder 2"/>
          <p:cNvSpPr>
            <a:spLocks noGrp="1"/>
          </p:cNvSpPr>
          <p:nvPr>
            <p:ph sz="quarter" idx="1"/>
          </p:nvPr>
        </p:nvSpPr>
        <p:spPr>
          <a:xfrm>
            <a:off x="301625" y="1527175"/>
            <a:ext cx="8504238" cy="4572000"/>
          </a:xfrm>
        </p:spPr>
        <p:txBody>
          <a:bodyPr/>
          <a:lstStyle/>
          <a:p>
            <a:r>
              <a:rPr lang="en-US" smtClean="0"/>
              <a:t>What is literary “analysis?”</a:t>
            </a:r>
          </a:p>
          <a:p>
            <a:r>
              <a:rPr lang="en-US" smtClean="0"/>
              <a:t>Task: Model and discuss together the literary elements in Chapter 11-13 </a:t>
            </a:r>
          </a:p>
          <a:p>
            <a:r>
              <a:rPr lang="en-US" smtClean="0"/>
              <a:t>Standards: ELACC7RL1, ELACC7RL2, ELACC7RL3, ELACC7W9, ELACC7SL1, ELACC7L4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solidFill>
                  <a:srgbClr val="7B9899"/>
                </a:solidFill>
              </a:rPr>
              <a:t>Chapter 13: Group Read Aloud</a:t>
            </a:r>
          </a:p>
        </p:txBody>
      </p:sp>
      <p:sp>
        <p:nvSpPr>
          <p:cNvPr id="64514" name="Content Placeholder 2"/>
          <p:cNvSpPr>
            <a:spLocks noGrp="1"/>
          </p:cNvSpPr>
          <p:nvPr>
            <p:ph sz="quarter" idx="1"/>
          </p:nvPr>
        </p:nvSpPr>
        <p:spPr>
          <a:xfrm>
            <a:off x="301625" y="1527175"/>
            <a:ext cx="8504238" cy="4572000"/>
          </a:xfrm>
        </p:spPr>
        <p:txBody>
          <a:bodyPr/>
          <a:lstStyle/>
          <a:p>
            <a:r>
              <a:rPr lang="en-US" smtClean="0"/>
              <a:t>Review literary elements: Diction, Tone, Figurative Language, Imagery, Symbolism, and Syntax</a:t>
            </a:r>
          </a:p>
          <a:p>
            <a:r>
              <a:rPr lang="en-US" smtClean="0"/>
              <a:t>Discuss Syntax to Review Phrases, Clauses, and Sentence Structure and Variety</a:t>
            </a:r>
          </a:p>
          <a:p>
            <a:pPr>
              <a:buFont typeface="Wingdings 2" pitchFamily="18" charset="2"/>
              <a:buNone/>
            </a:pPr>
            <a:endParaRPr lang="en-US" smtClean="0"/>
          </a:p>
          <a:p>
            <a:pPr>
              <a:buFont typeface="Wingdings 2" pitchFamily="18" charset="2"/>
              <a:buNone/>
            </a:pPr>
            <a:r>
              <a:rPr lang="en-US" smtClean="0"/>
              <a:t>How would students describe Tolkien’s syntactic style? Does he use long or short sentences? How are they composed? What effect does their structure have on the reader?</a:t>
            </a:r>
          </a:p>
          <a:p>
            <a:pPr>
              <a:buFont typeface="Wingdings 2" pitchFamily="18"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smtClean="0">
                <a:solidFill>
                  <a:srgbClr val="7B9899"/>
                </a:solidFill>
              </a:rPr>
              <a:t>Essential Question</a:t>
            </a:r>
          </a:p>
        </p:txBody>
      </p:sp>
      <p:sp>
        <p:nvSpPr>
          <p:cNvPr id="65538" name="Content Placeholder 2"/>
          <p:cNvSpPr>
            <a:spLocks noGrp="1"/>
          </p:cNvSpPr>
          <p:nvPr>
            <p:ph sz="quarter" idx="1"/>
          </p:nvPr>
        </p:nvSpPr>
        <p:spPr>
          <a:xfrm>
            <a:off x="301625" y="1527175"/>
            <a:ext cx="8504238" cy="4572000"/>
          </a:xfrm>
        </p:spPr>
        <p:txBody>
          <a:bodyPr/>
          <a:lstStyle/>
          <a:p>
            <a:r>
              <a:rPr lang="en-US" smtClean="0"/>
              <a:t>How is allusion different from reference or allegory?</a:t>
            </a:r>
          </a:p>
          <a:p>
            <a:r>
              <a:rPr lang="en-US" smtClean="0"/>
              <a:t>Task: Discuss the concept of literary allusion; examine allusions in the text</a:t>
            </a:r>
          </a:p>
          <a:p>
            <a:r>
              <a:rPr lang="en-US" smtClean="0"/>
              <a:t>Standards: ELACC7RL4, ELACC7RL6, ELACC7W9, ELACC7SL1, ELACC7L5</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solidFill>
                  <a:srgbClr val="7B9899"/>
                </a:solidFill>
              </a:rPr>
              <a:t>Chapter 14: Group Read Aloud </a:t>
            </a:r>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514350" indent="-514350" fontAlgn="auto">
              <a:spcAft>
                <a:spcPts val="0"/>
              </a:spcAft>
              <a:buFont typeface="Wingdings 2"/>
              <a:buNone/>
              <a:defRPr/>
            </a:pPr>
            <a:r>
              <a:rPr lang="en-US" dirty="0" smtClean="0"/>
              <a:t>	After reading Chapter 14, lead a discussion on literary allusion and how it differs from Reference or Allegory</a:t>
            </a:r>
          </a:p>
          <a:p>
            <a:pPr marL="514350" indent="-514350" fontAlgn="auto">
              <a:spcAft>
                <a:spcPts val="0"/>
              </a:spcAft>
              <a:buFont typeface="Wingdings 2"/>
              <a:buAutoNum type="arabicPeriod"/>
              <a:defRPr/>
            </a:pPr>
            <a:r>
              <a:rPr lang="en-US" dirty="0" smtClean="0"/>
              <a:t>Allusion- An </a:t>
            </a:r>
            <a:r>
              <a:rPr lang="en-US" b="1" dirty="0" smtClean="0"/>
              <a:t>allusion</a:t>
            </a:r>
            <a:r>
              <a:rPr lang="en-US" dirty="0" smtClean="0"/>
              <a:t> is a literary device that stimulates ideas, associations, and extra information in the reader's mind </a:t>
            </a:r>
            <a:r>
              <a:rPr lang="en-US" i="1" dirty="0" smtClean="0"/>
              <a:t>with only a word or two</a:t>
            </a:r>
            <a:r>
              <a:rPr lang="en-US" dirty="0" smtClean="0"/>
              <a:t>. Allusion means 'reference'. It relies on the reader being able to understand the allusion and being familiar with all of the meaning hidden behind the words.</a:t>
            </a:r>
          </a:p>
          <a:p>
            <a:pPr marL="514350" indent="-514350" fontAlgn="auto">
              <a:spcAft>
                <a:spcPts val="0"/>
              </a:spcAft>
              <a:buFont typeface="Wingdings 2"/>
              <a:buAutoNum type="arabicPeriod"/>
              <a:defRPr/>
            </a:pPr>
            <a:r>
              <a:rPr lang="en-US" dirty="0" smtClean="0"/>
              <a:t>Reference- a mention; allusion </a:t>
            </a:r>
          </a:p>
          <a:p>
            <a:pPr marL="514350" indent="-514350" fontAlgn="auto">
              <a:spcAft>
                <a:spcPts val="0"/>
              </a:spcAft>
              <a:buFont typeface="Wingdings 2"/>
              <a:buAutoNum type="arabicPeriod"/>
              <a:defRPr/>
            </a:pPr>
            <a:r>
              <a:rPr lang="en-US" dirty="0" smtClean="0"/>
              <a:t>Allegory- reference to a subject that is not explicitly stated.</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solidFill>
                  <a:srgbClr val="7B9899"/>
                </a:solidFill>
              </a:rPr>
              <a:t>Examples of Allusion</a:t>
            </a:r>
          </a:p>
        </p:txBody>
      </p:sp>
      <p:sp>
        <p:nvSpPr>
          <p:cNvPr id="3" name="Content Placeholder 2"/>
          <p:cNvSpPr>
            <a:spLocks noGrp="1"/>
          </p:cNvSpPr>
          <p:nvPr>
            <p:ph sz="quarter" idx="1"/>
          </p:nvPr>
        </p:nvSpPr>
        <p:spPr>
          <a:xfrm>
            <a:off x="301625" y="1524000"/>
            <a:ext cx="8461375" cy="4800600"/>
          </a:xfrm>
        </p:spPr>
        <p:txBody>
          <a:bodyPr>
            <a:normAutofit fontScale="25000" lnSpcReduction="20000"/>
          </a:bodyPr>
          <a:lstStyle/>
          <a:p>
            <a:pPr marL="274320" indent="-274320" fontAlgn="auto">
              <a:spcAft>
                <a:spcPts val="0"/>
              </a:spcAft>
              <a:buFont typeface="Wingdings 2"/>
              <a:buNone/>
              <a:defRPr/>
            </a:pPr>
            <a:r>
              <a:rPr lang="en-US" sz="9600" dirty="0" smtClean="0"/>
              <a:t>Allusions in writing help the reader to visualize what's happening by evoking a mental picture. But the reader </a:t>
            </a:r>
            <a:r>
              <a:rPr lang="en-US" sz="9600" i="1" dirty="0" smtClean="0"/>
              <a:t>must be aware of the allusion</a:t>
            </a:r>
            <a:r>
              <a:rPr lang="en-US" sz="9600" dirty="0" smtClean="0"/>
              <a:t> and </a:t>
            </a:r>
            <a:r>
              <a:rPr lang="en-US" sz="9600" i="1" dirty="0" smtClean="0"/>
              <a:t>must be familiar with what it alludes to</a:t>
            </a:r>
            <a:r>
              <a:rPr lang="en-US" sz="9600" dirty="0" smtClean="0"/>
              <a:t>. Allusions are commonly made to the Bible, nursery rhymes, myths, famous fictional or historical characters or events, and Shakespeare. </a:t>
            </a:r>
            <a:endParaRPr lang="en-US" sz="9600" i="1" dirty="0" smtClean="0"/>
          </a:p>
          <a:p>
            <a:pPr marL="274320" indent="-274320" fontAlgn="auto">
              <a:spcAft>
                <a:spcPts val="0"/>
              </a:spcAft>
              <a:buFont typeface="Wingdings 2"/>
              <a:buNone/>
              <a:defRPr/>
            </a:pPr>
            <a:endParaRPr lang="en-US" sz="9600" i="1" dirty="0" smtClean="0"/>
          </a:p>
          <a:p>
            <a:pPr marL="274320" indent="-274320" fontAlgn="auto">
              <a:spcAft>
                <a:spcPts val="0"/>
              </a:spcAft>
              <a:buFont typeface="Wingdings 2"/>
              <a:buNone/>
              <a:defRPr/>
            </a:pPr>
            <a:r>
              <a:rPr lang="en-US" sz="9600" i="1" dirty="0" smtClean="0"/>
              <a:t>"As the cave's roof collapsed, he was swallowed up in the dust like Jonah, and only his frantic scrabbling behind a wall of rock indicated that there was anyone still alive".</a:t>
            </a:r>
            <a:r>
              <a:rPr lang="en-US" sz="9600" dirty="0" smtClean="0"/>
              <a:t> </a:t>
            </a:r>
            <a:br>
              <a:rPr lang="en-US" sz="9600" dirty="0" smtClean="0"/>
            </a:br>
            <a:r>
              <a:rPr lang="en-US" sz="9600" dirty="0" smtClean="0"/>
              <a:t/>
            </a:r>
            <a:br>
              <a:rPr lang="en-US" sz="9600" dirty="0" smtClean="0"/>
            </a:br>
            <a:r>
              <a:rPr lang="en-US" sz="9600" dirty="0" smtClean="0"/>
              <a:t>The </a:t>
            </a:r>
            <a:r>
              <a:rPr lang="en-US" sz="9600" b="1" i="1" dirty="0" smtClean="0"/>
              <a:t>allusion</a:t>
            </a:r>
            <a:r>
              <a:rPr lang="en-US" sz="9600" dirty="0" smtClean="0"/>
              <a:t> in the sentence above is to Jonah. The reader is expected to recognize the </a:t>
            </a:r>
            <a:r>
              <a:rPr lang="en-US" sz="9600" b="1" i="1" dirty="0" smtClean="0"/>
              <a:t>reference</a:t>
            </a:r>
            <a:r>
              <a:rPr lang="en-US" sz="9600" dirty="0" smtClean="0"/>
              <a:t> to Jonah and the whale, which should evoke an image of being 'swallowed alive' ... in this case, behind a wall of dust and rock.</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smtClean="0">
                <a:solidFill>
                  <a:srgbClr val="7B9899"/>
                </a:solidFill>
              </a:rPr>
              <a:t>Examples of Allusion</a:t>
            </a:r>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None/>
              <a:defRPr/>
            </a:pPr>
            <a:r>
              <a:rPr lang="en-US" i="1" dirty="0" smtClean="0"/>
              <a:t>"Christy didn't like to spend money. She was no Scrooge, but she seldom purchased anything except the bare necessities".</a:t>
            </a:r>
            <a:r>
              <a:rPr lang="en-US" dirty="0" smtClean="0"/>
              <a:t> </a:t>
            </a:r>
            <a:br>
              <a:rPr lang="en-US" dirty="0" smtClean="0"/>
            </a:br>
            <a:r>
              <a:rPr lang="en-US" dirty="0" smtClean="0"/>
              <a:t/>
            </a:r>
            <a:br>
              <a:rPr lang="en-US" dirty="0" smtClean="0"/>
            </a:br>
            <a:r>
              <a:rPr lang="en-US" dirty="0" smtClean="0"/>
              <a:t>Did you spot the allusion to Scrooge? That name should bring to mind an image of someone who 'pinches pennies' and hoards money with a passion. But the allusion only works if the reader is familiar with Charles Dickens' story 'A Christmas Carol'. </a:t>
            </a:r>
            <a:br>
              <a:rPr lang="en-US" dirty="0" smtClean="0"/>
            </a:br>
            <a:endParaRPr lang="en-US" dirty="0" smtClean="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r>
              <a:rPr lang="en-US" dirty="0" smtClean="0"/>
              <a:t>In general, the use of allusions by an author shows an expectation that the reader is familiar with the references made, otherwise the effect is lost. A piece of writing with many allusions (some of which may be very obscure) will be very rich with evoked images, but will do nothing for a reader who is not well-read.</a:t>
            </a:r>
            <a:br>
              <a:rPr lang="en-US" dirty="0" smtClean="0"/>
            </a:br>
            <a:r>
              <a:rPr lang="en-US" dirty="0" smtClean="0"/>
              <a:t/>
            </a:r>
            <a:br>
              <a:rPr lang="en-US" dirty="0" smtClean="0"/>
            </a:b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solidFill>
                  <a:srgbClr val="7B9899"/>
                </a:solidFill>
              </a:rPr>
              <a:t>Examples of Allusion</a:t>
            </a:r>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274320" indent="-274320" fontAlgn="auto">
              <a:spcAft>
                <a:spcPts val="0"/>
              </a:spcAft>
              <a:buFont typeface="Wingdings 2"/>
              <a:buChar char=""/>
              <a:defRPr/>
            </a:pPr>
            <a:r>
              <a:rPr lang="en-US" dirty="0" smtClean="0"/>
              <a:t>See if you can spot the allusions in this paragraph:</a:t>
            </a:r>
          </a:p>
          <a:p>
            <a:pPr marL="274320" indent="-274320" fontAlgn="auto">
              <a:spcAft>
                <a:spcPts val="0"/>
              </a:spcAft>
              <a:buFont typeface="Wingdings 2"/>
              <a:buNone/>
              <a:defRPr/>
            </a:pPr>
            <a:r>
              <a:rPr lang="en-US" dirty="0" smtClean="0"/>
              <a:t/>
            </a:r>
            <a:br>
              <a:rPr lang="en-US" dirty="0" smtClean="0"/>
            </a:br>
            <a:r>
              <a:rPr lang="en-US" i="1" dirty="0" smtClean="0"/>
              <a:t>"Marty's presence at the dance was definitely a 'Catch 22' situation; if he talked to Cindy she'd be mad at him, but if he ignored her there'd be hell to pay. His anger bubbled to the surface. He realized that by coming to the dance he had brought his problems with him like a Trojan Horse, and he could only hope he would be able to keep them bottled up".</a:t>
            </a:r>
            <a:r>
              <a:rPr lang="en-US" dirty="0" smtClean="0"/>
              <a:t> </a:t>
            </a:r>
            <a:br>
              <a:rPr lang="en-US" dirty="0" smtClean="0"/>
            </a:br>
            <a:r>
              <a:rPr lang="en-US" dirty="0" smtClean="0"/>
              <a:t/>
            </a:r>
            <a:br>
              <a:rPr lang="en-US" dirty="0" smtClean="0"/>
            </a:b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solidFill>
                  <a:srgbClr val="7B9899"/>
                </a:solidFill>
              </a:rPr>
              <a:t>Answer</a:t>
            </a:r>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Char char=""/>
              <a:defRPr/>
            </a:pPr>
            <a:r>
              <a:rPr lang="en-US" dirty="0" smtClean="0"/>
              <a:t>The first allusion is to the novel 'Catch 22' by Joseph Heller; this should suggest a situation where there is a problem with no right answer ... whatever you do will be wrong. If you have read Heller's novel, you know exactly how Marty is feeling!</a:t>
            </a:r>
            <a:br>
              <a:rPr lang="en-US" dirty="0" smtClean="0"/>
            </a:br>
            <a:r>
              <a:rPr lang="en-US" dirty="0" smtClean="0"/>
              <a:t>The second reference is to the Trojan Horse from Virgil's </a:t>
            </a:r>
            <a:r>
              <a:rPr lang="en-US" dirty="0" err="1" smtClean="0"/>
              <a:t>Aeneid</a:t>
            </a:r>
            <a:r>
              <a:rPr lang="en-US" dirty="0" smtClean="0"/>
              <a:t>, which chronicles the Greeks conquering Troy by giving a gift of a horse to their enemies and filling the belly of the horse with warriors. A vivid image ... if you recognize it.</a:t>
            </a:r>
            <a:br>
              <a:rPr lang="en-US" dirty="0" smtClean="0"/>
            </a:br>
            <a:r>
              <a:rPr lang="en-US" dirty="0" smtClean="0"/>
              <a:t>There is also a reference to 'hell', which evokes images from the Bible of something definitely unpleasant. Finally, there is a very subtle reference to 'bottling up' problems, which might suggest an image of tightly containing something, although there is no direct connection to anything. </a:t>
            </a:r>
            <a:br>
              <a:rPr lang="en-US" dirty="0" smtClean="0"/>
            </a:br>
            <a:r>
              <a:rPr lang="en-US" dirty="0" smtClean="0"/>
              <a:t/>
            </a:r>
            <a:br>
              <a:rPr lang="en-US" dirty="0" smtClean="0"/>
            </a:br>
            <a:r>
              <a:rPr lang="en-US" dirty="0" smtClean="0"/>
              <a:t>Allusion in the Hobbit contain references to King Lear in Shakespeare and Greek Mythology</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smtClean="0">
                <a:solidFill>
                  <a:srgbClr val="7B9899"/>
                </a:solidFill>
              </a:rPr>
              <a:t>Essential Question</a:t>
            </a:r>
          </a:p>
        </p:txBody>
      </p:sp>
      <p:sp>
        <p:nvSpPr>
          <p:cNvPr id="71682" name="Content Placeholder 2"/>
          <p:cNvSpPr>
            <a:spLocks noGrp="1"/>
          </p:cNvSpPr>
          <p:nvPr>
            <p:ph sz="quarter" idx="1"/>
          </p:nvPr>
        </p:nvSpPr>
        <p:spPr>
          <a:xfrm>
            <a:off x="301625" y="1527175"/>
            <a:ext cx="8504238" cy="4572000"/>
          </a:xfrm>
        </p:spPr>
        <p:txBody>
          <a:bodyPr/>
          <a:lstStyle/>
          <a:p>
            <a:r>
              <a:rPr lang="en-US" smtClean="0"/>
              <a:t>How is active listening to an oral/audio text different from reading or viewing?</a:t>
            </a:r>
          </a:p>
          <a:p>
            <a:r>
              <a:rPr lang="en-US" smtClean="0"/>
              <a:t>Task: Audio presentation of 2 Chapters with Vocabulary and Prose Study</a:t>
            </a:r>
          </a:p>
          <a:p>
            <a:r>
              <a:rPr lang="en-US" smtClean="0"/>
              <a:t>Standards: ELACC7RL1, ELACC7RL4, ELACC7RL6, ELACC7RL7, ELACC7SL2</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solidFill>
                  <a:srgbClr val="7B9899"/>
                </a:solidFill>
              </a:rPr>
              <a:t>Chapters 15-16 Audio Listening </a:t>
            </a:r>
          </a:p>
        </p:txBody>
      </p:sp>
      <p:sp>
        <p:nvSpPr>
          <p:cNvPr id="3" name="Content Placeholder 2"/>
          <p:cNvSpPr>
            <a:spLocks noGrp="1"/>
          </p:cNvSpPr>
          <p:nvPr>
            <p:ph sz="quarter" idx="1"/>
          </p:nvPr>
        </p:nvSpPr>
        <p:spPr>
          <a:xfrm>
            <a:off x="301625" y="1527175"/>
            <a:ext cx="8504238" cy="4572000"/>
          </a:xfrm>
        </p:spPr>
        <p:txBody>
          <a:bodyPr>
            <a:normAutofit fontScale="92500" lnSpcReduction="20000"/>
          </a:bodyPr>
          <a:lstStyle/>
          <a:p>
            <a:pPr marL="274320" indent="-274320" fontAlgn="auto">
              <a:spcAft>
                <a:spcPts val="0"/>
              </a:spcAft>
              <a:buFont typeface="Wingdings 2"/>
              <a:buChar char=""/>
              <a:defRPr/>
            </a:pPr>
            <a:r>
              <a:rPr lang="en-US" dirty="0" smtClean="0"/>
              <a:t>After listening, analyze the professional reader’s delivery of the text. </a:t>
            </a:r>
          </a:p>
          <a:p>
            <a:pPr marL="274320" indent="-274320" fontAlgn="auto">
              <a:spcAft>
                <a:spcPts val="0"/>
              </a:spcAft>
              <a:buFont typeface="Wingdings 2"/>
              <a:buChar char=""/>
              <a:defRPr/>
            </a:pPr>
            <a:r>
              <a:rPr lang="en-US" dirty="0" smtClean="0"/>
              <a:t>Does the delivery sound flowing, musical, staccato, or clipped?</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t>In pairs, examine both chapters and perform a brief analysis noting interesting word choices, the number of sentences in a paragraph, the number of words in a sentence, and the distribution of simple, compound, complex, and compound complex.</a:t>
            </a:r>
          </a:p>
          <a:p>
            <a:pPr marL="274320" indent="-274320" fontAlgn="auto">
              <a:spcAft>
                <a:spcPts val="0"/>
              </a:spcAft>
              <a:buFont typeface="Wingdings 2"/>
              <a:buChar char=""/>
              <a:defRPr/>
            </a:pPr>
            <a:endParaRPr lang="en-US" dirty="0"/>
          </a:p>
        </p:txBody>
      </p:sp>
      <p:pic>
        <p:nvPicPr>
          <p:cNvPr id="72707" name="Picture 3" descr="imagesCA1Q2CP5.jpg"/>
          <p:cNvPicPr>
            <a:picLocks noChangeAspect="1"/>
          </p:cNvPicPr>
          <p:nvPr/>
        </p:nvPicPr>
        <p:blipFill>
          <a:blip r:embed="rId2"/>
          <a:srcRect/>
          <a:stretch>
            <a:fillRect/>
          </a:stretch>
        </p:blipFill>
        <p:spPr bwMode="auto">
          <a:xfrm>
            <a:off x="3200400" y="2667000"/>
            <a:ext cx="2438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solidFill>
                  <a:srgbClr val="7B9899"/>
                </a:solidFill>
              </a:rPr>
              <a:t>Background Information on J.R.R Tolkien</a:t>
            </a:r>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274320" indent="-274320" fontAlgn="auto">
              <a:spcAft>
                <a:spcPts val="0"/>
              </a:spcAft>
              <a:buFont typeface="Wingdings 2"/>
              <a:buChar char=""/>
              <a:defRPr/>
            </a:pPr>
            <a:r>
              <a:rPr lang="en-US" dirty="0" smtClean="0"/>
              <a:t>In 1925 Tolkien with a colleague published a translation and analysis of "Sir Gawain and the Green Knight." It was a turning point in his career. It brought him notice at Oxford where he was offered the professorship. </a:t>
            </a:r>
          </a:p>
          <a:p>
            <a:pPr marL="274320" indent="-274320" fontAlgn="auto">
              <a:spcAft>
                <a:spcPts val="0"/>
              </a:spcAft>
              <a:buFont typeface="Wingdings 2"/>
              <a:buChar char=""/>
              <a:defRPr/>
            </a:pPr>
            <a:r>
              <a:rPr lang="en-US" dirty="0" smtClean="0"/>
              <a:t>"The Hobbit", the work that would make him famous, came out in 1936. He began it one evening while grading exam papers. Seated at his desk, he opened up an exam booklet to find the first page blank. He was surprised and pleased that the student had somehow entirely skipped the page. It seemed an invitation to write, and in that space he began his work on "The Hobbit". </a:t>
            </a:r>
          </a:p>
          <a:p>
            <a:pPr marL="274320" indent="-274320" fontAlgn="auto">
              <a:spcAft>
                <a:spcPts val="0"/>
              </a:spcAft>
              <a:buFont typeface="Wingdings 2"/>
              <a:buChar char=""/>
              <a:defRPr/>
            </a:pP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smtClean="0">
                <a:solidFill>
                  <a:srgbClr val="7B9899"/>
                </a:solidFill>
              </a:rPr>
              <a:t>Think-Pair-Share Reflection</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dirty="0" smtClean="0"/>
              <a:t>1.  Are there any interesting word choices?</a:t>
            </a:r>
          </a:p>
          <a:p>
            <a:pPr marL="274320" indent="-274320" fontAlgn="auto">
              <a:spcAft>
                <a:spcPts val="0"/>
              </a:spcAft>
              <a:buFont typeface="Wingdings 2"/>
              <a:buChar char=""/>
              <a:defRPr/>
            </a:pPr>
            <a:r>
              <a:rPr lang="en-US" dirty="0" smtClean="0"/>
              <a:t>2.  Choose 5 paragraphs throughout the 2 Chapters and count the number of sentences.</a:t>
            </a:r>
          </a:p>
          <a:p>
            <a:pPr marL="274320" indent="-274320" fontAlgn="auto">
              <a:spcAft>
                <a:spcPts val="0"/>
              </a:spcAft>
              <a:buFont typeface="Wingdings 2"/>
              <a:buChar char=""/>
              <a:defRPr/>
            </a:pPr>
            <a:r>
              <a:rPr lang="en-US" dirty="0" smtClean="0"/>
              <a:t>3.  Choose 10 sentences throughout the 2 Chapters and count the number of words in a sentence.</a:t>
            </a:r>
          </a:p>
          <a:p>
            <a:pPr marL="274320" indent="-274320" fontAlgn="auto">
              <a:spcAft>
                <a:spcPts val="0"/>
              </a:spcAft>
              <a:buFont typeface="Wingdings 2"/>
              <a:buChar char=""/>
              <a:defRPr/>
            </a:pPr>
            <a:r>
              <a:rPr lang="en-US" dirty="0" smtClean="0"/>
              <a:t>4.  In the 10 sentences, how many are simple/compound/complex/compound complex?</a:t>
            </a:r>
          </a:p>
          <a:p>
            <a:pPr marL="274320" indent="-274320" fontAlgn="auto">
              <a:spcAft>
                <a:spcPts val="0"/>
              </a:spcAft>
              <a:buFont typeface="Wingdings 2"/>
              <a:buChar char=""/>
              <a:defRPr/>
            </a:pPr>
            <a:r>
              <a:rPr lang="en-US" dirty="0" smtClean="0"/>
              <a:t>5.  Compose an annotation of the two chapters using the information you gathered, plus discuss Tolkien’s diction and syntax.  Focus on why these choices were made and how they were meant to impact the reader.</a:t>
            </a:r>
            <a:endParaRPr lang="en-US" dirty="0"/>
          </a:p>
        </p:txBody>
      </p:sp>
      <p:pic>
        <p:nvPicPr>
          <p:cNvPr id="73731" name="Picture 3" descr="imagesCALQWP5M.jpg"/>
          <p:cNvPicPr>
            <a:picLocks noChangeAspect="1"/>
          </p:cNvPicPr>
          <p:nvPr/>
        </p:nvPicPr>
        <p:blipFill>
          <a:blip r:embed="rId2"/>
          <a:srcRect/>
          <a:stretch>
            <a:fillRect/>
          </a:stretch>
        </p:blipFill>
        <p:spPr bwMode="auto">
          <a:xfrm>
            <a:off x="7162800" y="228600"/>
            <a:ext cx="1828800" cy="16764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smtClean="0">
                <a:solidFill>
                  <a:srgbClr val="7B9899"/>
                </a:solidFill>
              </a:rPr>
              <a:t>Homework</a:t>
            </a:r>
          </a:p>
        </p:txBody>
      </p:sp>
      <p:sp>
        <p:nvSpPr>
          <p:cNvPr id="74754" name="Content Placeholder 2"/>
          <p:cNvSpPr>
            <a:spLocks noGrp="1"/>
          </p:cNvSpPr>
          <p:nvPr>
            <p:ph sz="quarter" idx="1"/>
          </p:nvPr>
        </p:nvSpPr>
        <p:spPr>
          <a:xfrm>
            <a:off x="301625" y="1527175"/>
            <a:ext cx="8504238" cy="4572000"/>
          </a:xfrm>
        </p:spPr>
        <p:txBody>
          <a:bodyPr/>
          <a:lstStyle/>
          <a:p>
            <a:r>
              <a:rPr lang="en-US" smtClean="0"/>
              <a:t>Read and annotate Chapters 17 and 18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smtClean="0">
                <a:solidFill>
                  <a:srgbClr val="7B9899"/>
                </a:solidFill>
              </a:rPr>
              <a:t>Essential Question</a:t>
            </a:r>
          </a:p>
        </p:txBody>
      </p:sp>
      <p:sp>
        <p:nvSpPr>
          <p:cNvPr id="75778" name="Content Placeholder 2"/>
          <p:cNvSpPr>
            <a:spLocks noGrp="1"/>
          </p:cNvSpPr>
          <p:nvPr>
            <p:ph sz="quarter" idx="1"/>
          </p:nvPr>
        </p:nvSpPr>
        <p:spPr>
          <a:xfrm>
            <a:off x="301625" y="1527175"/>
            <a:ext cx="8504238" cy="4572000"/>
          </a:xfrm>
        </p:spPr>
        <p:txBody>
          <a:bodyPr/>
          <a:lstStyle/>
          <a:p>
            <a:r>
              <a:rPr lang="en-US" smtClean="0"/>
              <a:t>How does an author’s unique use of literary elements combine to create his or her voice and style?</a:t>
            </a:r>
          </a:p>
          <a:p>
            <a:r>
              <a:rPr lang="en-US" smtClean="0"/>
              <a:t>Task: In class dramatic reading of novel’s conclusion</a:t>
            </a:r>
          </a:p>
          <a:p>
            <a:r>
              <a:rPr lang="en-US" smtClean="0"/>
              <a:t>Standards: ELACC7RL3, ELACC7RL5, ELACC7RL10, ELACC7W1, ELACC7W1, ELACC7W9, ELACC7SL1, ELACC7SL2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smtClean="0">
                <a:solidFill>
                  <a:srgbClr val="7B9899"/>
                </a:solidFill>
              </a:rPr>
              <a:t>Chapter 19; Group Read Aloud</a:t>
            </a:r>
          </a:p>
        </p:txBody>
      </p:sp>
      <p:sp>
        <p:nvSpPr>
          <p:cNvPr id="76802" name="Content Placeholder 2"/>
          <p:cNvSpPr>
            <a:spLocks noGrp="1"/>
          </p:cNvSpPr>
          <p:nvPr>
            <p:ph sz="quarter" idx="1"/>
          </p:nvPr>
        </p:nvSpPr>
        <p:spPr>
          <a:xfrm>
            <a:off x="301625" y="1527175"/>
            <a:ext cx="8504238" cy="4572000"/>
          </a:xfrm>
        </p:spPr>
        <p:txBody>
          <a:bodyPr/>
          <a:lstStyle/>
          <a:p>
            <a:r>
              <a:rPr lang="en-US" smtClean="0"/>
              <a:t>Construct an arc plot and discuss the overall structure of the chapters</a:t>
            </a:r>
          </a:p>
          <a:p>
            <a:r>
              <a:rPr lang="en-US" smtClean="0"/>
              <a:t>Reflect on the characters and the ways in which the author uses characterization</a:t>
            </a:r>
          </a:p>
          <a:p>
            <a:r>
              <a:rPr lang="en-US" smtClean="0"/>
              <a:t>Review expectations for the writing assessment</a:t>
            </a:r>
          </a:p>
          <a:p>
            <a:r>
              <a:rPr lang="en-US" smtClean="0"/>
              <a:t>Students read and annotate, “Windows on the life and work of J.R.R. Tolkien.” This is used to show what the analysis of literary elements and devices should look and sound like.</a:t>
            </a:r>
          </a:p>
          <a:p>
            <a:r>
              <a:rPr lang="en-US" smtClean="0">
                <a:hlinkClick r:id="rId2"/>
              </a:rPr>
              <a:t>Windows on the life and work of JRR Tolkien</a:t>
            </a:r>
            <a:endParaRPr lang="en-US"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smtClean="0">
                <a:solidFill>
                  <a:srgbClr val="7B9899"/>
                </a:solidFill>
              </a:rPr>
              <a:t>Conduct Assessment 1</a:t>
            </a:r>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Char char=""/>
              <a:defRPr/>
            </a:pPr>
            <a:r>
              <a:rPr lang="en-US" dirty="0" smtClean="0"/>
              <a:t>Informational/Explanatory Literary Analysis</a:t>
            </a:r>
          </a:p>
          <a:p>
            <a:pPr marL="274320" indent="-274320" fontAlgn="auto">
              <a:spcAft>
                <a:spcPts val="0"/>
              </a:spcAft>
              <a:buFont typeface="Wingdings 2"/>
              <a:buChar char=""/>
              <a:defRPr/>
            </a:pPr>
            <a:r>
              <a:rPr lang="en-US" u="sng" dirty="0" smtClean="0"/>
              <a:t>The Hobbit</a:t>
            </a:r>
            <a:r>
              <a:rPr lang="en-US" dirty="0" smtClean="0"/>
              <a:t> by J.R.R. Tolkien</a:t>
            </a:r>
          </a:p>
          <a:p>
            <a:pPr marL="274320" indent="-274320" fontAlgn="auto">
              <a:spcAft>
                <a:spcPts val="0"/>
              </a:spcAft>
              <a:buFont typeface="Wingdings 2"/>
              <a:buNone/>
              <a:defRPr/>
            </a:pPr>
            <a:r>
              <a:rPr lang="en-US" dirty="0" smtClean="0"/>
              <a:t> </a:t>
            </a:r>
          </a:p>
          <a:p>
            <a:pPr marL="274320" indent="-274320" fontAlgn="auto">
              <a:spcAft>
                <a:spcPts val="0"/>
              </a:spcAft>
              <a:buFont typeface="Wingdings 2"/>
              <a:buChar char=""/>
              <a:defRPr/>
            </a:pPr>
            <a:r>
              <a:rPr lang="en-US" b="1" dirty="0" smtClean="0"/>
              <a:t>Prompt:  </a:t>
            </a:r>
            <a:r>
              <a:rPr lang="en-US" b="1" i="1" dirty="0" smtClean="0"/>
              <a:t>Why did Tolkien make the choices he did, and how were those choices intended to impact readers?</a:t>
            </a:r>
            <a:endParaRPr lang="en-US" dirty="0" smtClean="0"/>
          </a:p>
          <a:p>
            <a:pPr marL="274320" indent="-274320" fontAlgn="auto">
              <a:spcAft>
                <a:spcPts val="0"/>
              </a:spcAft>
              <a:buFont typeface="Wingdings 2"/>
              <a:buNone/>
              <a:defRPr/>
            </a:pPr>
            <a:r>
              <a:rPr lang="en-US" b="1" i="1" dirty="0" smtClean="0"/>
              <a:t> </a:t>
            </a:r>
            <a:endParaRPr lang="en-US" dirty="0" smtClean="0"/>
          </a:p>
          <a:p>
            <a:pPr marL="274320" indent="-274320" fontAlgn="auto">
              <a:spcAft>
                <a:spcPts val="0"/>
              </a:spcAft>
              <a:buFont typeface="Wingdings 2"/>
              <a:buChar char=""/>
              <a:defRPr/>
            </a:pPr>
            <a:r>
              <a:rPr lang="en-US" dirty="0" smtClean="0"/>
              <a:t>Identify theme, audience, and purpose.  </a:t>
            </a:r>
          </a:p>
          <a:p>
            <a:pPr marL="274320" indent="-274320" fontAlgn="auto">
              <a:spcAft>
                <a:spcPts val="0"/>
              </a:spcAft>
              <a:buFont typeface="Wingdings 2"/>
              <a:buChar char=""/>
              <a:defRPr/>
            </a:pPr>
            <a:r>
              <a:rPr lang="en-US" dirty="0" smtClean="0"/>
              <a:t>Identify and analyze literary strategies used to convey theme and purpose including but not limited to plot, setting, characters, characterization, diction, syntax, tone, imagery, figurative language, symbols (motif).  </a:t>
            </a:r>
          </a:p>
          <a:p>
            <a:pPr marL="274320" indent="-274320" fontAlgn="auto">
              <a:spcAft>
                <a:spcPts val="0"/>
              </a:spcAft>
              <a:buFont typeface="Wingdings 2"/>
              <a:buChar char=""/>
              <a:defRPr/>
            </a:pPr>
            <a:r>
              <a:rPr lang="en-US" dirty="0" smtClean="0"/>
              <a:t>Use primary text only for citations (ideas must be your own).  </a:t>
            </a:r>
          </a:p>
          <a:p>
            <a:pPr marL="274320" indent="-274320" fontAlgn="auto">
              <a:spcAft>
                <a:spcPts val="0"/>
              </a:spcAft>
              <a:buFont typeface="Wingdings 2"/>
              <a:buChar char=""/>
              <a:defRPr/>
            </a:pPr>
            <a:r>
              <a:rPr lang="en-US" dirty="0" smtClean="0"/>
              <a:t>Uses Shanahan’s graphic organizer to identify theme.</a:t>
            </a:r>
          </a:p>
          <a:p>
            <a:pPr marL="274320" indent="-274320" fontAlgn="auto">
              <a:spcAft>
                <a:spcPts val="0"/>
              </a:spcAft>
              <a:buFont typeface="Wingdings 2"/>
              <a:buChar char=""/>
              <a:defRPr/>
            </a:pPr>
            <a:r>
              <a:rPr lang="en-US" dirty="0" smtClean="0"/>
              <a:t>Use précis format to create essay outline.</a:t>
            </a:r>
          </a:p>
          <a:p>
            <a:pPr marL="274320" indent="-274320" fontAlgn="auto">
              <a:spcAft>
                <a:spcPts val="0"/>
              </a:spcAft>
              <a:buFont typeface="Wingdings 2"/>
              <a:buChar char=""/>
              <a:defRPr/>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mtClean="0">
                <a:solidFill>
                  <a:srgbClr val="7B9899"/>
                </a:solidFill>
              </a:rPr>
              <a:t>Essential Question</a:t>
            </a:r>
          </a:p>
        </p:txBody>
      </p:sp>
      <p:sp>
        <p:nvSpPr>
          <p:cNvPr id="78850" name="Content Placeholder 2"/>
          <p:cNvSpPr>
            <a:spLocks noGrp="1"/>
          </p:cNvSpPr>
          <p:nvPr>
            <p:ph sz="quarter" idx="1"/>
          </p:nvPr>
        </p:nvSpPr>
        <p:spPr>
          <a:xfrm>
            <a:off x="301625" y="1527175"/>
            <a:ext cx="8504238" cy="4572000"/>
          </a:xfrm>
        </p:spPr>
        <p:txBody>
          <a:bodyPr/>
          <a:lstStyle/>
          <a:p>
            <a:r>
              <a:rPr lang="en-US" smtClean="0"/>
              <a:t>What reading strategies constitute “close” reading?</a:t>
            </a:r>
          </a:p>
          <a:p>
            <a:r>
              <a:rPr lang="en-US" smtClean="0"/>
              <a:t>Task: Read a short story, annotate, use graphic organizer to understand theme</a:t>
            </a:r>
          </a:p>
          <a:p>
            <a:r>
              <a:rPr lang="en-US" smtClean="0"/>
              <a:t>Standards: ELACC7RL9, ELACC7RL6, ELACC7RL3, ELACC7W9, ELACC7SL1, ELACC7L5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t>
            </a:r>
            <a:r>
              <a:rPr lang="en-US" sz="3100" dirty="0" smtClean="0"/>
              <a:t>And the Moon Still Be as Bright” from the Martian Chronicles </a:t>
            </a:r>
            <a:endParaRPr lang="en-US" sz="3100" dirty="0"/>
          </a:p>
        </p:txBody>
      </p:sp>
      <p:sp>
        <p:nvSpPr>
          <p:cNvPr id="79874" name="Content Placeholder 2"/>
          <p:cNvSpPr>
            <a:spLocks noGrp="1"/>
          </p:cNvSpPr>
          <p:nvPr>
            <p:ph sz="quarter" idx="1"/>
          </p:nvPr>
        </p:nvSpPr>
        <p:spPr>
          <a:xfrm>
            <a:off x="301625" y="1527175"/>
            <a:ext cx="8504238" cy="4572000"/>
          </a:xfrm>
        </p:spPr>
        <p:txBody>
          <a:bodyPr/>
          <a:lstStyle/>
          <a:p>
            <a:r>
              <a:rPr lang="en-US" smtClean="0"/>
              <a:t>Teacher Read “-</a:t>
            </a:r>
            <a:r>
              <a:rPr lang="en-US" sz="2800" smtClean="0"/>
              <a:t> And the Moon Still Be as Bright”</a:t>
            </a:r>
          </a:p>
          <a:p>
            <a:r>
              <a:rPr lang="en-US" smtClean="0"/>
              <a:t>Theme- a unifying or dominant idea in a piece of writing </a:t>
            </a:r>
          </a:p>
          <a:p>
            <a:r>
              <a:rPr lang="en-US" smtClean="0"/>
              <a:t>Model of the Shanahan Graphic Organizer </a:t>
            </a:r>
          </a:p>
        </p:txBody>
      </p:sp>
      <p:sp>
        <p:nvSpPr>
          <p:cNvPr id="9" name="Content Placeholder 3"/>
          <p:cNvSpPr txBox="1">
            <a:spLocks/>
          </p:cNvSpPr>
          <p:nvPr/>
        </p:nvSpPr>
        <p:spPr>
          <a:xfrm>
            <a:off x="381000" y="3886200"/>
            <a:ext cx="3584575"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274320" indent="-274320" algn="ctr" fontAlgn="auto">
              <a:spcBef>
                <a:spcPct val="20000"/>
              </a:spcBef>
              <a:spcAft>
                <a:spcPts val="0"/>
              </a:spcAft>
              <a:buClr>
                <a:schemeClr val="accent1"/>
              </a:buClr>
              <a:buSzPct val="85000"/>
              <a:buFont typeface="Wingdings 2"/>
              <a:buChar char=""/>
              <a:defRPr/>
            </a:pPr>
            <a:r>
              <a:rPr lang="en-US" sz="2700" dirty="0"/>
              <a:t>Before</a:t>
            </a:r>
            <a:endParaRPr lang="en-US" sz="2700" dirty="0"/>
          </a:p>
        </p:txBody>
      </p:sp>
      <p:sp>
        <p:nvSpPr>
          <p:cNvPr id="10" name="Isosceles Triangle 9"/>
          <p:cNvSpPr/>
          <p:nvPr/>
        </p:nvSpPr>
        <p:spPr>
          <a:xfrm>
            <a:off x="2667000" y="4648200"/>
            <a:ext cx="3429000" cy="1600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Crisis</a:t>
            </a:r>
            <a:endParaRPr lang="en-US" dirty="0"/>
          </a:p>
        </p:txBody>
      </p:sp>
      <p:sp>
        <p:nvSpPr>
          <p:cNvPr id="11" name="Rectangle 10"/>
          <p:cNvSpPr/>
          <p:nvPr/>
        </p:nvSpPr>
        <p:spPr>
          <a:xfrm>
            <a:off x="5334000" y="3962400"/>
            <a:ext cx="3429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After</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solidFill>
                  <a:srgbClr val="7B9899"/>
                </a:solidFill>
              </a:rPr>
              <a:t>“Naming of Names” By Ray Bradbury</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dirty="0" smtClean="0"/>
              <a:t>Student’s will independently read “The Naming of Names,” from the 7</a:t>
            </a:r>
            <a:r>
              <a:rPr lang="en-US" baseline="30000" dirty="0" smtClean="0"/>
              <a:t>th</a:t>
            </a:r>
            <a:r>
              <a:rPr lang="en-US" dirty="0" smtClean="0"/>
              <a:t> grade Literature Book.</a:t>
            </a:r>
          </a:p>
          <a:p>
            <a:pPr marL="274320" indent="-274320" fontAlgn="auto">
              <a:spcAft>
                <a:spcPts val="0"/>
              </a:spcAft>
              <a:buFont typeface="Wingdings 2"/>
              <a:buChar char=""/>
              <a:defRPr/>
            </a:pPr>
            <a:r>
              <a:rPr lang="en-US" dirty="0" smtClean="0"/>
              <a:t>Complete Their Own Shanahan Graphic Organizer </a:t>
            </a:r>
          </a:p>
          <a:p>
            <a:pPr marL="274320" indent="-274320" fontAlgn="auto">
              <a:spcAft>
                <a:spcPts val="0"/>
              </a:spcAft>
              <a:buFont typeface="Wingdings 2"/>
              <a:buNone/>
              <a:defRPr/>
            </a:pPr>
            <a:endParaRPr lang="en-US" dirty="0" smtClean="0"/>
          </a:p>
          <a:p>
            <a:pPr marL="274320" indent="-274320" fontAlgn="auto">
              <a:spcAft>
                <a:spcPts val="0"/>
              </a:spcAft>
              <a:buFont typeface="Wingdings 2"/>
              <a:buChar char=""/>
              <a:defRPr/>
            </a:pPr>
            <a:r>
              <a:rPr lang="en-US" dirty="0" smtClean="0"/>
              <a:t>Homework: Tomorrow students will discuss the allegory and treatment of Native Americans in the Western expansion of the United States.  Read Trail of Tears: The Native American Problem in the New World </a:t>
            </a:r>
            <a:r>
              <a:rPr lang="en-US" dirty="0" smtClean="0">
                <a:hlinkClick r:id="rId2"/>
              </a:rPr>
              <a:t>Trail of Tears: The Native American "Problem" in the New World</a:t>
            </a:r>
            <a:r>
              <a:rPr lang="en-US" dirty="0" smtClean="0"/>
              <a:t>.  Annotate the article and complete the 4 square perspective.</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301625" y="228600"/>
            <a:ext cx="8534400" cy="914400"/>
          </a:xfrm>
        </p:spPr>
        <p:txBody>
          <a:bodyPr/>
          <a:lstStyle/>
          <a:p>
            <a:r>
              <a:rPr lang="en-US" sz="2800" smtClean="0">
                <a:solidFill>
                  <a:srgbClr val="7B9899"/>
                </a:solidFill>
              </a:rPr>
              <a:t>Create a “Four-Square Perspective” to explain and analyze the Native Americans</a:t>
            </a:r>
          </a:p>
        </p:txBody>
      </p:sp>
      <p:graphicFrame>
        <p:nvGraphicFramePr>
          <p:cNvPr id="4" name="Content Placeholder 3"/>
          <p:cNvGraphicFramePr>
            <a:graphicFrameLocks noGrp="1"/>
          </p:cNvGraphicFramePr>
          <p:nvPr>
            <p:ph sz="quarter" idx="1"/>
          </p:nvPr>
        </p:nvGraphicFramePr>
        <p:xfrm>
          <a:off x="301625" y="1527175"/>
          <a:ext cx="8504238" cy="4264025"/>
        </p:xfrm>
        <a:graphic>
          <a:graphicData uri="http://schemas.openxmlformats.org/drawingml/2006/table">
            <a:tbl>
              <a:tblPr firstRow="1" bandRow="1">
                <a:tableStyleId>{5C22544A-7EE6-4342-B048-85BDC9FD1C3A}</a:tableStyleId>
              </a:tblPr>
              <a:tblGrid>
                <a:gridCol w="4252119"/>
                <a:gridCol w="4252119"/>
              </a:tblGrid>
              <a:tr h="2132017">
                <a:tc>
                  <a:txBody>
                    <a:bodyPr/>
                    <a:lstStyle/>
                    <a:p>
                      <a:r>
                        <a:rPr lang="en-US" dirty="0" smtClean="0"/>
                        <a:t>Culture</a:t>
                      </a:r>
                      <a:endParaRPr lang="en-US" dirty="0"/>
                    </a:p>
                  </a:txBody>
                  <a:tcPr/>
                </a:tc>
                <a:tc>
                  <a:txBody>
                    <a:bodyPr/>
                    <a:lstStyle/>
                    <a:p>
                      <a:r>
                        <a:rPr lang="en-US" dirty="0" smtClean="0"/>
                        <a:t>Homeland</a:t>
                      </a:r>
                      <a:endParaRPr lang="en-US" dirty="0"/>
                    </a:p>
                  </a:txBody>
                  <a:tcPr/>
                </a:tc>
              </a:tr>
              <a:tr h="2132017">
                <a:tc>
                  <a:txBody>
                    <a:bodyPr/>
                    <a:lstStyle/>
                    <a:p>
                      <a:r>
                        <a:rPr lang="en-US" dirty="0" smtClean="0"/>
                        <a:t>Treatment </a:t>
                      </a:r>
                      <a:endParaRPr lang="en-US" dirty="0"/>
                    </a:p>
                  </a:txBody>
                  <a:tcPr/>
                </a:tc>
                <a:tc>
                  <a:txBody>
                    <a:bodyPr/>
                    <a:lstStyle/>
                    <a:p>
                      <a:r>
                        <a:rPr lang="en-US" dirty="0" smtClean="0"/>
                        <a:t>Other </a:t>
                      </a:r>
                      <a:endParaRPr lang="en-US" dirty="0"/>
                    </a:p>
                  </a:txBody>
                  <a:tcPr/>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solidFill>
                  <a:srgbClr val="7B9899"/>
                </a:solidFill>
              </a:rPr>
              <a:t>Essential Question</a:t>
            </a:r>
          </a:p>
        </p:txBody>
      </p:sp>
      <p:sp>
        <p:nvSpPr>
          <p:cNvPr id="82946" name="Content Placeholder 2"/>
          <p:cNvSpPr>
            <a:spLocks noGrp="1"/>
          </p:cNvSpPr>
          <p:nvPr>
            <p:ph sz="quarter" idx="1"/>
          </p:nvPr>
        </p:nvSpPr>
        <p:spPr>
          <a:xfrm>
            <a:off x="301625" y="1527175"/>
            <a:ext cx="8504238" cy="4572000"/>
          </a:xfrm>
        </p:spPr>
        <p:txBody>
          <a:bodyPr/>
          <a:lstStyle/>
          <a:p>
            <a:r>
              <a:rPr lang="en-US" smtClean="0"/>
              <a:t>What are the elements of prose style of writing?</a:t>
            </a:r>
          </a:p>
          <a:p>
            <a:r>
              <a:rPr lang="en-US" smtClean="0"/>
              <a:t>Task: Review literary terms, phrases, clauses, and sentence fluency</a:t>
            </a:r>
          </a:p>
          <a:p>
            <a:r>
              <a:rPr lang="en-US" smtClean="0"/>
              <a:t>Standards: ELACC7RL1, ELACC7RL4, ELACC7W2, ELACC7L5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solidFill>
                  <a:srgbClr val="7B9899"/>
                </a:solidFill>
              </a:rPr>
              <a:t>Background Information on J.R.R Tolkien</a:t>
            </a:r>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274320" indent="-274320" fontAlgn="auto">
              <a:spcAft>
                <a:spcPts val="0"/>
              </a:spcAft>
              <a:buFont typeface="Wingdings 2"/>
              <a:buChar char=""/>
              <a:defRPr/>
            </a:pPr>
            <a:r>
              <a:rPr lang="en-US" dirty="0" smtClean="0"/>
              <a:t>"The Hobbit" soon became a best seller and made Professor Tolkien famous. He was already well-known as a scholar for his work in Philology, and he was also part of a group of friends who called themselves the Inklings. The center of this group was </a:t>
            </a:r>
            <a:r>
              <a:rPr lang="en-US" dirty="0" smtClean="0">
                <a:hlinkClick r:id="rId2"/>
              </a:rPr>
              <a:t>C.S. Lewis</a:t>
            </a:r>
            <a:r>
              <a:rPr lang="en-US" dirty="0" smtClean="0"/>
              <a:t> who would long be one of Tolkien's best friends and admirers. </a:t>
            </a:r>
          </a:p>
          <a:p>
            <a:pPr marL="274320" indent="-274320" fontAlgn="auto">
              <a:spcAft>
                <a:spcPts val="0"/>
              </a:spcAft>
              <a:buFont typeface="Wingdings 2"/>
              <a:buChar char=""/>
              <a:defRPr/>
            </a:pPr>
            <a:r>
              <a:rPr lang="en-US" dirty="0" smtClean="0"/>
              <a:t>In the late 1930's Tolkien began writing the "Lord of the Rings". Work on the story would go on for ten and a half years.</a:t>
            </a:r>
          </a:p>
          <a:p>
            <a:pPr marL="274320" indent="-274320" fontAlgn="auto">
              <a:spcAft>
                <a:spcPts val="0"/>
              </a:spcAft>
              <a:buFont typeface="Wingdings 2"/>
              <a:buChar char=""/>
              <a:defRPr/>
            </a:pPr>
            <a:r>
              <a:rPr lang="en-US" dirty="0" smtClean="0"/>
              <a:t>"The Lord of the Rings" was published in three parts and would become a huge publishing success. </a:t>
            </a:r>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solidFill>
                  <a:srgbClr val="7B9899"/>
                </a:solidFill>
              </a:rPr>
              <a:t>Evaluate “Naming of Names”</a:t>
            </a:r>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marL="274320" indent="-274320" fontAlgn="auto">
              <a:spcAft>
                <a:spcPts val="0"/>
              </a:spcAft>
              <a:buFont typeface="Wingdings 2"/>
              <a:buChar char=""/>
              <a:defRPr/>
            </a:pPr>
            <a:r>
              <a:rPr lang="en-US" dirty="0" smtClean="0"/>
              <a:t>Assign ½ page of the “Naming of Names” to evaluate diction, syntax, tone, figurative language, and imagery.</a:t>
            </a:r>
          </a:p>
          <a:p>
            <a:pPr marL="514350" indent="-514350" fontAlgn="auto">
              <a:spcAft>
                <a:spcPts val="0"/>
              </a:spcAft>
              <a:buFont typeface="Wingdings 2"/>
              <a:buAutoNum type="arabicPeriod"/>
              <a:defRPr/>
            </a:pPr>
            <a:r>
              <a:rPr lang="en-US" dirty="0" smtClean="0"/>
              <a:t>Diction- A style of speaking or writing with regard to word choices, accent, and enunciation </a:t>
            </a:r>
          </a:p>
          <a:p>
            <a:pPr marL="514350" indent="-514350" fontAlgn="auto">
              <a:spcAft>
                <a:spcPts val="0"/>
              </a:spcAft>
              <a:buFont typeface="Wingdings 2"/>
              <a:buAutoNum type="arabicPeriod"/>
              <a:defRPr/>
            </a:pPr>
            <a:r>
              <a:rPr lang="en-US" dirty="0" smtClean="0"/>
              <a:t>Syntax- the patterns for the formation of sentences and phrases in a language</a:t>
            </a:r>
          </a:p>
          <a:p>
            <a:pPr marL="514350" indent="-514350" fontAlgn="auto">
              <a:spcAft>
                <a:spcPts val="0"/>
              </a:spcAft>
              <a:buFont typeface="Wingdings 2"/>
              <a:buAutoNum type="arabicPeriod"/>
              <a:defRPr/>
            </a:pPr>
            <a:r>
              <a:rPr lang="en-US" dirty="0" smtClean="0"/>
              <a:t>Tone- the attitudes of the writer conveyed through his/her writing</a:t>
            </a:r>
          </a:p>
          <a:p>
            <a:pPr marL="514350" indent="-514350" fontAlgn="auto">
              <a:spcAft>
                <a:spcPts val="0"/>
              </a:spcAft>
              <a:buFont typeface="Wingdings 2"/>
              <a:buAutoNum type="arabicPeriod"/>
              <a:defRPr/>
            </a:pPr>
            <a:r>
              <a:rPr lang="en-US" dirty="0" smtClean="0"/>
              <a:t>Figurative Language- any expressive use of language, as a metaphor, simile, personification, in which words are used in other than their literal sense</a:t>
            </a:r>
          </a:p>
          <a:p>
            <a:pPr marL="514350" indent="-514350" fontAlgn="auto">
              <a:spcAft>
                <a:spcPts val="0"/>
              </a:spcAft>
              <a:buFont typeface="Wingdings 2"/>
              <a:buAutoNum type="arabicPeriod"/>
              <a:defRPr/>
            </a:pPr>
            <a:r>
              <a:rPr lang="en-US" dirty="0" smtClean="0"/>
              <a:t>Imagery- the use of figurative language to represent objects, actions, or ideas; vivid language appealing to the senses to create images</a:t>
            </a:r>
          </a:p>
          <a:p>
            <a:pPr marL="514350" indent="-514350" fontAlgn="auto">
              <a:spcAft>
                <a:spcPts val="0"/>
              </a:spcAft>
              <a:buFont typeface="Wingdings 2"/>
              <a:buAutoNum type="arabicPeriod"/>
              <a:defRPr/>
            </a:pPr>
            <a:endParaRPr lang="en-US" dirty="0" smtClean="0"/>
          </a:p>
          <a:p>
            <a:pPr marL="274320" indent="-274320" fontAlgn="auto">
              <a:spcAft>
                <a:spcPts val="0"/>
              </a:spcAft>
              <a:buFont typeface="Wingdings 2"/>
              <a:buChar char=""/>
              <a:defRPr/>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smtClean="0">
                <a:solidFill>
                  <a:srgbClr val="7B9899"/>
                </a:solidFill>
              </a:rPr>
              <a:t>Analysis of “Naming of Names”</a:t>
            </a:r>
          </a:p>
        </p:txBody>
      </p:sp>
      <p:sp>
        <p:nvSpPr>
          <p:cNvPr id="84994" name="Content Placeholder 2"/>
          <p:cNvSpPr>
            <a:spLocks noGrp="1"/>
          </p:cNvSpPr>
          <p:nvPr>
            <p:ph sz="quarter" idx="1"/>
          </p:nvPr>
        </p:nvSpPr>
        <p:spPr>
          <a:xfrm>
            <a:off x="301625" y="1527175"/>
            <a:ext cx="8504238" cy="4572000"/>
          </a:xfrm>
        </p:spPr>
        <p:txBody>
          <a:bodyPr/>
          <a:lstStyle/>
          <a:p>
            <a:r>
              <a:rPr lang="en-US" smtClean="0"/>
              <a:t>After evaluating the ½ page of text, construct an analysis of 5 to 7 well constructed sentences with the information gathered.</a:t>
            </a:r>
          </a:p>
          <a:p>
            <a:pPr>
              <a:buFont typeface="Wingdings 2" pitchFamily="18" charset="2"/>
              <a:buNone/>
            </a:pPr>
            <a:endParaRPr lang="en-US" smtClean="0"/>
          </a:p>
          <a:p>
            <a:r>
              <a:rPr lang="en-US" smtClean="0"/>
              <a:t>Homework Read and Annotate “Why Do We Read Science Fiction?,” by Carol Pinchefsky.  Complete a summary of the information to share in class tomorrow.</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US" smtClean="0">
                <a:solidFill>
                  <a:srgbClr val="7B9899"/>
                </a:solidFill>
              </a:rPr>
              <a:t>Essential Question</a:t>
            </a:r>
          </a:p>
        </p:txBody>
      </p:sp>
      <p:sp>
        <p:nvSpPr>
          <p:cNvPr id="86018" name="Content Placeholder 2"/>
          <p:cNvSpPr>
            <a:spLocks noGrp="1"/>
          </p:cNvSpPr>
          <p:nvPr>
            <p:ph sz="quarter" idx="1"/>
          </p:nvPr>
        </p:nvSpPr>
        <p:spPr>
          <a:xfrm>
            <a:off x="301625" y="1527175"/>
            <a:ext cx="8504238" cy="4572000"/>
          </a:xfrm>
        </p:spPr>
        <p:txBody>
          <a:bodyPr/>
          <a:lstStyle/>
          <a:p>
            <a:r>
              <a:rPr lang="en-US" smtClean="0"/>
              <a:t>What constitutes “bias” in a summary?</a:t>
            </a:r>
          </a:p>
          <a:p>
            <a:r>
              <a:rPr lang="en-US" smtClean="0"/>
              <a:t>Task: Share homework summaries, Begin reading “The Shoddy Lands” with Annotation</a:t>
            </a:r>
          </a:p>
          <a:p>
            <a:r>
              <a:rPr lang="en-US" smtClean="0"/>
              <a:t>Standards: ELACC7RI2, ELACC7W1, ELACC7SL4, ELACC7SL6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smtClean="0">
                <a:solidFill>
                  <a:srgbClr val="7B9899"/>
                </a:solidFill>
              </a:rPr>
              <a:t>Summary without Bias</a:t>
            </a:r>
          </a:p>
        </p:txBody>
      </p:sp>
      <p:sp>
        <p:nvSpPr>
          <p:cNvPr id="87042" name="Content Placeholder 2"/>
          <p:cNvSpPr>
            <a:spLocks noGrp="1"/>
          </p:cNvSpPr>
          <p:nvPr>
            <p:ph sz="quarter" idx="1"/>
          </p:nvPr>
        </p:nvSpPr>
        <p:spPr>
          <a:xfrm>
            <a:off x="301625" y="1527175"/>
            <a:ext cx="8504238" cy="4572000"/>
          </a:xfrm>
        </p:spPr>
        <p:txBody>
          <a:bodyPr/>
          <a:lstStyle/>
          <a:p>
            <a:r>
              <a:rPr lang="en-US" smtClean="0"/>
              <a:t>Discuss the concept of a summary without bias</a:t>
            </a:r>
          </a:p>
          <a:p>
            <a:r>
              <a:rPr lang="en-US" smtClean="0"/>
              <a:t> Bias within the summary- involves keeping overly declarative statements out of the summary. Phrases like “The author never” or “the author always says” will lead the reader to believe you are for one side or another and are not presenting the information fairly.</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smtClean="0">
                <a:solidFill>
                  <a:srgbClr val="7B9899"/>
                </a:solidFill>
              </a:rPr>
              <a:t>Biased or Unbiased?</a:t>
            </a:r>
          </a:p>
        </p:txBody>
      </p:sp>
      <p:sp>
        <p:nvSpPr>
          <p:cNvPr id="3" name="Content Placeholder 2"/>
          <p:cNvSpPr>
            <a:spLocks noGrp="1"/>
          </p:cNvSpPr>
          <p:nvPr>
            <p:ph sz="quarter" idx="1"/>
          </p:nvPr>
        </p:nvSpPr>
        <p:spPr>
          <a:xfrm>
            <a:off x="301625" y="1527175"/>
            <a:ext cx="8504238" cy="4572000"/>
          </a:xfrm>
        </p:spPr>
        <p:txBody>
          <a:bodyPr>
            <a:normAutofit fontScale="25000" lnSpcReduction="20000"/>
          </a:bodyPr>
          <a:lstStyle/>
          <a:p>
            <a:pPr marL="274320" indent="-274320" fontAlgn="auto">
              <a:spcAft>
                <a:spcPts val="0"/>
              </a:spcAft>
              <a:buFont typeface="Wingdings 2"/>
              <a:buChar char=""/>
              <a:defRPr/>
            </a:pPr>
            <a:r>
              <a:rPr lang="en-US" sz="5500" b="1" dirty="0" smtClean="0"/>
              <a:t>C. S. Lewis: The Creator of Narnia </a:t>
            </a:r>
          </a:p>
          <a:p>
            <a:pPr marL="274320" indent="-274320" fontAlgn="auto">
              <a:spcAft>
                <a:spcPts val="0"/>
              </a:spcAft>
              <a:buFont typeface="Wingdings 2"/>
              <a:buChar char=""/>
              <a:defRPr/>
            </a:pPr>
            <a:endParaRPr lang="en-US" sz="5500" b="1" dirty="0" smtClean="0"/>
          </a:p>
          <a:p>
            <a:pPr marL="274320" indent="-274320" fontAlgn="auto">
              <a:spcAft>
                <a:spcPts val="0"/>
              </a:spcAft>
              <a:buFont typeface="Wingdings 2"/>
              <a:buNone/>
              <a:defRPr/>
            </a:pPr>
            <a:r>
              <a:rPr lang="en-US" dirty="0" smtClean="0"/>
              <a:t>		</a:t>
            </a:r>
            <a:r>
              <a:rPr lang="en-US" sz="5600" dirty="0" smtClean="0"/>
              <a:t>C. S. Lewis, or Jack Lewis, as he preferred to be called, was born in Belfast, Ireland (now Northern Ireland) on November 29, 1898. He was the second son of Albert Lewis, a lawyer, and Flora Hamilton Lewis. His older brother, Warren Hamilton Lewis, who was known as </a:t>
            </a:r>
            <a:r>
              <a:rPr lang="en-US" sz="5600" dirty="0" err="1" smtClean="0"/>
              <a:t>Warnie</a:t>
            </a:r>
            <a:r>
              <a:rPr lang="en-US" sz="5600" dirty="0" smtClean="0"/>
              <a:t>, had been born three years earlier in 1895. This somewhat idyllic boyhood came to an end for Lewis when his mother became ill and died of cancer in 1908. Barely a month after her death the two boys were sent away from home to go to boarding school in England.</a:t>
            </a:r>
          </a:p>
          <a:p>
            <a:pPr marL="274320" indent="-274320" fontAlgn="auto">
              <a:spcAft>
                <a:spcPts val="0"/>
              </a:spcAft>
              <a:buFont typeface="Wingdings 2"/>
              <a:buNone/>
              <a:defRPr/>
            </a:pPr>
            <a:r>
              <a:rPr lang="en-US" sz="4900" dirty="0" smtClean="0"/>
              <a:t>		</a:t>
            </a:r>
            <a:r>
              <a:rPr lang="en-US" sz="5600" dirty="0" smtClean="0"/>
              <a:t>Lewis hated the school, with its strict rules and hard, unsympathetic headmaster, and he missed Belfast terribly. Fortunately for him, the school closed in 1910, and he was able to return to Ireland. After a year, however, he was sent back to England to study. This time, the experience proved to be mostly positive. As a teenager, Lewis learned to love poetry, especially the works of Virgil and Homer. He also developed an interest in modern languages, mastering French, German, and Italian</a:t>
            </a:r>
            <a:r>
              <a:rPr lang="en-US" sz="4900" dirty="0" smtClean="0"/>
              <a:t>.</a:t>
            </a:r>
          </a:p>
          <a:p>
            <a:pPr marL="274320" indent="-274320" fontAlgn="auto">
              <a:spcAft>
                <a:spcPts val="0"/>
              </a:spcAft>
              <a:buFont typeface="Wingdings 2"/>
              <a:buNone/>
              <a:defRPr/>
            </a:pPr>
            <a:r>
              <a:rPr lang="en-US" sz="4900" dirty="0" smtClean="0"/>
              <a:t>		</a:t>
            </a:r>
            <a:r>
              <a:rPr lang="en-US" sz="5600" dirty="0" smtClean="0"/>
              <a:t>In 1916 Lewis was accepted at University College, the oldest college (founded 1249) at Oxford University. Oxford, along with Cambridge University, had been a leading center of learning since the Middle Ages. Soon after he entered the University, however, Lewis chose to volunteer for active duty in World War I, to serve in the British Army then fighting in the muddy trenches of northern France.</a:t>
            </a:r>
          </a:p>
          <a:p>
            <a:pPr marL="274320" indent="-274320" fontAlgn="auto">
              <a:spcAft>
                <a:spcPts val="0"/>
              </a:spcAft>
              <a:buFont typeface="Wingdings 2"/>
              <a:buNone/>
              <a:defRPr/>
            </a:pPr>
            <a:r>
              <a:rPr lang="en-US" sz="4900" dirty="0" smtClean="0"/>
              <a:t>		</a:t>
            </a:r>
            <a:r>
              <a:rPr lang="en-US" sz="5600" dirty="0" smtClean="0"/>
              <a:t>Following the end of the war in 1918, Lewis returned to Oxford, where he took up his studies again with great enthusiasm. In 1925, after graduating with first-class honors in Greek and Latin Literature, Philosophy and Ancient History, and English Literature, Lewis was elected to an important teaching post in English at </a:t>
            </a:r>
            <a:r>
              <a:rPr lang="en-US" sz="5600" dirty="0" err="1" smtClean="0"/>
              <a:t>Magdalen</a:t>
            </a:r>
            <a:r>
              <a:rPr lang="en-US" sz="5600" dirty="0" smtClean="0"/>
              <a:t> College, Oxford. He remained at Oxford for 29 years before becoming a professor of medieval and renaissance literature at Magdalene College, Cambridge, in 1955.</a:t>
            </a:r>
          </a:p>
          <a:p>
            <a:pPr marL="274320" indent="-274320" fontAlgn="auto">
              <a:spcAft>
                <a:spcPts val="0"/>
              </a:spcAft>
              <a:buFont typeface="Wingdings 2"/>
              <a:buNone/>
              <a:defRPr/>
            </a:pPr>
            <a:endParaRPr lang="en-US" sz="4000" dirty="0" smtClean="0"/>
          </a:p>
          <a:p>
            <a:pPr marL="274320" indent="-274320" fontAlgn="auto">
              <a:spcAft>
                <a:spcPts val="0"/>
              </a:spcAft>
              <a:buFont typeface="Wingdings 2"/>
              <a:buChar char=""/>
              <a:defRPr/>
            </a:pPr>
            <a:r>
              <a:rPr lang="en-US" sz="7200" b="1" dirty="0" smtClean="0"/>
              <a:t>Who does this remind you of?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solidFill>
                  <a:srgbClr val="7B9899"/>
                </a:solidFill>
              </a:rPr>
              <a:t>Biased or Unbiased</a:t>
            </a:r>
          </a:p>
        </p:txBody>
      </p:sp>
      <p:sp>
        <p:nvSpPr>
          <p:cNvPr id="3" name="Content Placeholder 2"/>
          <p:cNvSpPr>
            <a:spLocks noGrp="1"/>
          </p:cNvSpPr>
          <p:nvPr>
            <p:ph sz="quarter" idx="1"/>
          </p:nvPr>
        </p:nvSpPr>
        <p:spPr>
          <a:xfrm>
            <a:off x="301625" y="1527175"/>
            <a:ext cx="8504238" cy="4572000"/>
          </a:xfrm>
        </p:spPr>
        <p:txBody>
          <a:bodyPr>
            <a:normAutofit fontScale="62500" lnSpcReduction="20000"/>
          </a:bodyPr>
          <a:lstStyle/>
          <a:p>
            <a:pPr marL="274320" indent="-274320" fontAlgn="auto">
              <a:spcAft>
                <a:spcPts val="0"/>
              </a:spcAft>
              <a:buFont typeface="Wingdings 2"/>
              <a:buChar char=""/>
              <a:defRPr/>
            </a:pPr>
            <a:r>
              <a:rPr lang="en-US" dirty="0" smtClean="0"/>
              <a:t>Lewis was already an experienced and prolific writer who had published numerous books, including a science fiction trilogy, a scholarly book about medieval allegory, a book of poetry, and some works on religion and faith. He decided to try writing a book for children, using his meeting with the evacuees and the picture of the Faun. The writing was difficult at first, but eventually he started to see some other pictures that came into the story. Lewis said the Christ-like lion, </a:t>
            </a:r>
            <a:r>
              <a:rPr lang="en-US" dirty="0" err="1" smtClean="0"/>
              <a:t>Aslan</a:t>
            </a:r>
            <a:r>
              <a:rPr lang="en-US" dirty="0" smtClean="0"/>
              <a:t>, "came bounding in" and the pages started to fly by. And </a:t>
            </a:r>
            <a:r>
              <a:rPr lang="en-US" b="1" i="1" dirty="0" smtClean="0"/>
              <a:t>The Lion, the Witch, and the Wardrobe</a:t>
            </a:r>
            <a:r>
              <a:rPr lang="en-US" dirty="0" smtClean="0"/>
              <a:t> was born!</a:t>
            </a:r>
          </a:p>
          <a:p>
            <a:pPr marL="274320" indent="-274320" fontAlgn="auto">
              <a:spcAft>
                <a:spcPts val="0"/>
              </a:spcAft>
              <a:buFont typeface="Wingdings 2"/>
              <a:buChar char=""/>
              <a:defRPr/>
            </a:pPr>
            <a:r>
              <a:rPr lang="en-US" dirty="0" smtClean="0"/>
              <a:t>After he finished writing, Lewis excitedly read his new book aloud to his friend and fellow author J.R.R. Tolkien. Lewis and Tolkien were members of a small, informal literary club at Oxford called The Inklings,  which met to discuss members' work-in-progress and other literature-related topics. In the past, Tolkien had read his works, including parts of </a:t>
            </a:r>
            <a:r>
              <a:rPr lang="en-US" i="1" dirty="0" smtClean="0"/>
              <a:t>The Hobbit</a:t>
            </a:r>
            <a:r>
              <a:rPr lang="en-US" dirty="0" smtClean="0"/>
              <a:t> and </a:t>
            </a:r>
            <a:r>
              <a:rPr lang="en-US" i="1" dirty="0" smtClean="0"/>
              <a:t>The Lord of the Rings</a:t>
            </a:r>
            <a:r>
              <a:rPr lang="en-US" dirty="0" smtClean="0"/>
              <a:t>, to Lewis and the other Inklings, who gave him useful feedback and support. Lewis expected Tolkien to provide the same kind of encouragement and constructive criticism. But, as Lewis's biographer George </a:t>
            </a:r>
            <a:r>
              <a:rPr lang="en-US" dirty="0" err="1" smtClean="0"/>
              <a:t>Sayer</a:t>
            </a:r>
            <a:r>
              <a:rPr lang="en-US" dirty="0" smtClean="0"/>
              <a:t> records, Tolkien thought </a:t>
            </a:r>
            <a:r>
              <a:rPr lang="en-US" i="1" dirty="0" smtClean="0"/>
              <a:t>The Lion, the Witch, and the Wardrobe</a:t>
            </a:r>
            <a:r>
              <a:rPr lang="en-US" dirty="0" smtClean="0"/>
              <a:t> was terrible. Tolkien argued that witches and Santa Claus and talking animals and figures from Greek mythology didn't belong in the same story – that no book should have so many different types of characters jumbled together. Luckily for us, some of Lewis's other friends loved the book, and so he published it in 1950, two years after writing it.</a:t>
            </a:r>
          </a:p>
          <a:p>
            <a:pPr marL="274320" indent="-274320" fontAlgn="auto">
              <a:spcAft>
                <a:spcPts val="0"/>
              </a:spcAft>
              <a:buFont typeface="Wingdings 2"/>
              <a:buChar char=""/>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solidFill>
                  <a:srgbClr val="7B9899"/>
                </a:solidFill>
              </a:rPr>
              <a:t>Biased/Unbiased</a:t>
            </a:r>
          </a:p>
        </p:txBody>
      </p:sp>
      <p:sp>
        <p:nvSpPr>
          <p:cNvPr id="90114" name="Content Placeholder 2"/>
          <p:cNvSpPr>
            <a:spLocks noGrp="1"/>
          </p:cNvSpPr>
          <p:nvPr>
            <p:ph sz="quarter" idx="1"/>
          </p:nvPr>
        </p:nvSpPr>
        <p:spPr>
          <a:xfrm>
            <a:off x="301625" y="1527175"/>
            <a:ext cx="8504238" cy="4572000"/>
          </a:xfrm>
        </p:spPr>
        <p:txBody>
          <a:bodyPr/>
          <a:lstStyle/>
          <a:p>
            <a:r>
              <a:rPr lang="en-US" smtClean="0"/>
              <a:t>Answers: 1</a:t>
            </a:r>
            <a:r>
              <a:rPr lang="en-US" baseline="30000" smtClean="0"/>
              <a:t>st</a:t>
            </a:r>
            <a:r>
              <a:rPr lang="en-US" smtClean="0"/>
              <a:t> one was Unbiased, 2</a:t>
            </a:r>
            <a:r>
              <a:rPr lang="en-US" baseline="30000" smtClean="0"/>
              <a:t>nd</a:t>
            </a:r>
            <a:r>
              <a:rPr lang="en-US" smtClean="0"/>
              <a:t> one was Biased</a:t>
            </a:r>
          </a:p>
          <a:p>
            <a:r>
              <a:rPr lang="en-US" smtClean="0"/>
              <a:t>Unbiased writing is comparable to informational writing </a:t>
            </a:r>
          </a:p>
          <a:p>
            <a:r>
              <a:rPr lang="en-US" smtClean="0"/>
              <a:t>Biased writing is comparable to argumentative writing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solidFill>
                  <a:srgbClr val="7B9899"/>
                </a:solidFill>
              </a:rPr>
              <a:t>Think, Pair, Share</a:t>
            </a:r>
          </a:p>
        </p:txBody>
      </p:sp>
      <p:sp>
        <p:nvSpPr>
          <p:cNvPr id="3" name="Content Placeholder 2"/>
          <p:cNvSpPr>
            <a:spLocks noGrp="1"/>
          </p:cNvSpPr>
          <p:nvPr>
            <p:ph sz="quarter" idx="1"/>
          </p:nvPr>
        </p:nvSpPr>
        <p:spPr>
          <a:xfrm>
            <a:off x="301625" y="1527175"/>
            <a:ext cx="8504238" cy="4572000"/>
          </a:xfrm>
        </p:spPr>
        <p:txBody>
          <a:bodyPr>
            <a:normAutofit lnSpcReduction="10000"/>
          </a:bodyPr>
          <a:lstStyle/>
          <a:p>
            <a:pPr marL="274320" indent="-274320" fontAlgn="auto">
              <a:spcAft>
                <a:spcPts val="0"/>
              </a:spcAft>
              <a:buFont typeface="Wingdings 2"/>
              <a:buChar char=""/>
              <a:defRPr/>
            </a:pPr>
            <a:r>
              <a:rPr lang="en-US" dirty="0" smtClean="0"/>
              <a:t>On a line sheet of paper, complete the following tasks from “Why Do We Read Science Fiction,” with your partner.</a:t>
            </a:r>
          </a:p>
          <a:p>
            <a:pPr marL="514350" indent="-514350" fontAlgn="auto">
              <a:spcAft>
                <a:spcPts val="0"/>
              </a:spcAft>
              <a:buFont typeface="Wingdings 2"/>
              <a:buAutoNum type="arabicPeriod"/>
              <a:defRPr/>
            </a:pPr>
            <a:r>
              <a:rPr lang="en-US" dirty="0" smtClean="0"/>
              <a:t>What was the author’s audience for this writing?</a:t>
            </a:r>
          </a:p>
          <a:p>
            <a:pPr marL="514350" indent="-514350" fontAlgn="auto">
              <a:spcAft>
                <a:spcPts val="0"/>
              </a:spcAft>
              <a:buFont typeface="Wingdings 2"/>
              <a:buAutoNum type="arabicPeriod"/>
              <a:defRPr/>
            </a:pPr>
            <a:r>
              <a:rPr lang="en-US" dirty="0" smtClean="0"/>
              <a:t>What was the author’s purpose for this writing?</a:t>
            </a:r>
          </a:p>
          <a:p>
            <a:pPr marL="514350" indent="-514350" fontAlgn="auto">
              <a:spcAft>
                <a:spcPts val="0"/>
              </a:spcAft>
              <a:buFont typeface="Wingdings 2"/>
              <a:buAutoNum type="arabicPeriod"/>
              <a:defRPr/>
            </a:pPr>
            <a:r>
              <a:rPr lang="en-US" dirty="0" smtClean="0"/>
              <a:t>Read your summaries written for homework last night and listen for bias in your partner’s writing.  Write down any sentences in each other’s summary that was biased, or your opinion.</a:t>
            </a:r>
          </a:p>
          <a:p>
            <a:pPr marL="514350" indent="-514350" fontAlgn="auto">
              <a:spcAft>
                <a:spcPts val="0"/>
              </a:spcAft>
              <a:buFont typeface="Wingdings 2"/>
              <a:buAutoNum type="arabicPeriod"/>
              <a:defRPr/>
            </a:pPr>
            <a:r>
              <a:rPr lang="en-US" dirty="0" smtClean="0"/>
              <a:t>Help to fix each other’s summaries so they are unbiased</a:t>
            </a:r>
          </a:p>
          <a:p>
            <a:pPr marL="514350" indent="-514350" fontAlgn="auto">
              <a:spcAft>
                <a:spcPts val="0"/>
              </a:spcAft>
              <a:buFont typeface="Wingdings 2"/>
              <a:buAutoNum type="arabicPeriod"/>
              <a:defRPr/>
            </a:pPr>
            <a:endParaRPr lang="en-US" dirty="0" smtClean="0"/>
          </a:p>
          <a:p>
            <a:pPr marL="274320" indent="-274320" fontAlgn="auto">
              <a:spcAft>
                <a:spcPts val="0"/>
              </a:spcAft>
              <a:buFont typeface="Wingdings 2"/>
              <a:buChar char=""/>
              <a:defRPr/>
            </a:pP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solidFill>
                  <a:srgbClr val="7B9899"/>
                </a:solidFill>
              </a:rPr>
              <a:t>“The Shoddy Lands” </a:t>
            </a:r>
          </a:p>
        </p:txBody>
      </p:sp>
      <p:sp>
        <p:nvSpPr>
          <p:cNvPr id="3" name="Content Placeholder 2"/>
          <p:cNvSpPr>
            <a:spLocks noGrp="1"/>
          </p:cNvSpPr>
          <p:nvPr>
            <p:ph sz="quarter" idx="1"/>
          </p:nvPr>
        </p:nvSpPr>
        <p:spPr>
          <a:xfrm>
            <a:off x="301625" y="1527175"/>
            <a:ext cx="8504238" cy="4572000"/>
          </a:xfrm>
        </p:spPr>
        <p:txBody>
          <a:bodyPr>
            <a:normAutofit fontScale="92500" lnSpcReduction="20000"/>
          </a:bodyPr>
          <a:lstStyle/>
          <a:p>
            <a:pPr marL="274320" indent="-274320" fontAlgn="auto">
              <a:spcAft>
                <a:spcPts val="0"/>
              </a:spcAft>
              <a:buFont typeface="Wingdings 2"/>
              <a:buChar char=""/>
              <a:defRPr/>
            </a:pPr>
            <a:r>
              <a:rPr lang="en-US" dirty="0" smtClean="0"/>
              <a:t>Read using the </a:t>
            </a:r>
            <a:r>
              <a:rPr lang="en-US" dirty="0" err="1" smtClean="0"/>
              <a:t>S.O.A.P.S.Tone</a:t>
            </a:r>
            <a:r>
              <a:rPr lang="en-US" dirty="0" smtClean="0"/>
              <a:t> strategy to annotate “The Shoddy Lands” </a:t>
            </a:r>
          </a:p>
          <a:p>
            <a:pPr marL="274320" indent="-274320" fontAlgn="auto">
              <a:spcAft>
                <a:spcPts val="0"/>
              </a:spcAft>
              <a:buFont typeface="Wingdings 2"/>
              <a:buChar char=""/>
              <a:defRPr/>
            </a:pPr>
            <a:r>
              <a:rPr lang="en-US" dirty="0" smtClean="0"/>
              <a:t>S: SPEAKER: the voice that tells the story; not the author</a:t>
            </a:r>
          </a:p>
          <a:p>
            <a:pPr marL="274320" indent="-274320" fontAlgn="auto">
              <a:spcAft>
                <a:spcPts val="0"/>
              </a:spcAft>
              <a:buFont typeface="Wingdings 2"/>
              <a:buChar char=""/>
              <a:defRPr/>
            </a:pPr>
            <a:r>
              <a:rPr lang="en-US" dirty="0" smtClean="0"/>
              <a:t>O: OCCASION: time and place of the piece;</a:t>
            </a:r>
            <a:r>
              <a:rPr lang="en-US" b="1" dirty="0" smtClean="0"/>
              <a:t>  </a:t>
            </a:r>
            <a:r>
              <a:rPr lang="en-US" dirty="0" smtClean="0"/>
              <a:t>time and place of the piece; context that encouraged the writing to happen; the event that prompted the speaker to speak</a:t>
            </a:r>
          </a:p>
          <a:p>
            <a:pPr marL="274320" indent="-274320" fontAlgn="auto">
              <a:spcAft>
                <a:spcPts val="0"/>
              </a:spcAft>
              <a:buFont typeface="Wingdings 2"/>
              <a:buChar char=""/>
              <a:defRPr/>
            </a:pPr>
            <a:r>
              <a:rPr lang="en-US" dirty="0" smtClean="0"/>
              <a:t>A: AUDIENCE: the group of readers to whom this piece is directed</a:t>
            </a:r>
          </a:p>
          <a:p>
            <a:pPr marL="274320" indent="-274320" fontAlgn="auto">
              <a:spcAft>
                <a:spcPts val="0"/>
              </a:spcAft>
              <a:buFont typeface="Wingdings 2"/>
              <a:buChar char=""/>
              <a:defRPr/>
            </a:pPr>
            <a:r>
              <a:rPr lang="en-US" dirty="0" smtClean="0"/>
              <a:t>P: PURPOSE: the reason behind the text</a:t>
            </a:r>
          </a:p>
          <a:p>
            <a:pPr marL="274320" indent="-274320" fontAlgn="auto">
              <a:spcAft>
                <a:spcPts val="0"/>
              </a:spcAft>
              <a:buFont typeface="Wingdings 2"/>
              <a:buChar char=""/>
              <a:defRPr/>
            </a:pPr>
            <a:r>
              <a:rPr lang="en-US" dirty="0" smtClean="0"/>
              <a:t>S: SUBJECT: general topic, content, and ideas contained in the text in a few words or short phrase</a:t>
            </a:r>
          </a:p>
          <a:p>
            <a:pPr marL="274320" indent="-274320" fontAlgn="auto">
              <a:spcAft>
                <a:spcPts val="0"/>
              </a:spcAft>
              <a:buFont typeface="Wingdings 2"/>
              <a:buChar char=""/>
              <a:defRPr/>
            </a:pPr>
            <a:r>
              <a:rPr lang="en-US" dirty="0" smtClean="0"/>
              <a:t>T: TONE: author’s attitude toward the subject; through the author’s choice of words, among other things</a:t>
            </a:r>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smtClean="0"/>
          </a:p>
          <a:p>
            <a:pPr marL="274320" indent="-274320" fontAlgn="auto">
              <a:spcAft>
                <a:spcPts val="0"/>
              </a:spcAft>
              <a:buFont typeface="Wingdings 2"/>
              <a:buChar char=""/>
              <a:defRPr/>
            </a:pP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solidFill>
                  <a:srgbClr val="7B9899"/>
                </a:solidFill>
              </a:rPr>
              <a:t>“The Shoddy Lands”</a:t>
            </a:r>
          </a:p>
        </p:txBody>
      </p:sp>
      <p:sp>
        <p:nvSpPr>
          <p:cNvPr id="93186"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mtClean="0"/>
              <a:t>Speaker______________________________</a:t>
            </a:r>
          </a:p>
          <a:p>
            <a:pPr>
              <a:buFont typeface="Wingdings 2" pitchFamily="18" charset="2"/>
              <a:buNone/>
            </a:pPr>
            <a:r>
              <a:rPr lang="en-US" smtClean="0"/>
              <a:t>Occasion______________________________</a:t>
            </a:r>
          </a:p>
          <a:p>
            <a:pPr>
              <a:buFont typeface="Wingdings 2" pitchFamily="18" charset="2"/>
              <a:buNone/>
            </a:pPr>
            <a:r>
              <a:rPr lang="en-US" smtClean="0"/>
              <a:t>Audience______________________________</a:t>
            </a:r>
          </a:p>
          <a:p>
            <a:pPr>
              <a:buFont typeface="Wingdings 2" pitchFamily="18" charset="2"/>
              <a:buNone/>
            </a:pPr>
            <a:r>
              <a:rPr lang="en-US" smtClean="0"/>
              <a:t>Purpose_______________________________</a:t>
            </a:r>
          </a:p>
          <a:p>
            <a:pPr>
              <a:buFont typeface="Wingdings 2" pitchFamily="18" charset="2"/>
              <a:buNone/>
            </a:pPr>
            <a:r>
              <a:rPr lang="en-US" smtClean="0"/>
              <a:t>Subject________________________________</a:t>
            </a:r>
          </a:p>
          <a:p>
            <a:pPr>
              <a:buFont typeface="Wingdings 2" pitchFamily="18" charset="2"/>
              <a:buNone/>
            </a:pPr>
            <a:r>
              <a:rPr lang="en-US" smtClean="0"/>
              <a:t>Tone__________________________________</a:t>
            </a:r>
          </a:p>
          <a:p>
            <a:r>
              <a:rPr lang="en-US" smtClean="0"/>
              <a:t>Also make any additional line for Diction and find words that are specifically beautiful or concise or words that are un known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solidFill>
                  <a:srgbClr val="7B9899"/>
                </a:solidFill>
              </a:rPr>
              <a:t>Background Information on J.R.R Tolkien</a:t>
            </a:r>
          </a:p>
        </p:txBody>
      </p:sp>
      <p:sp>
        <p:nvSpPr>
          <p:cNvPr id="20482" name="Content Placeholder 2"/>
          <p:cNvSpPr>
            <a:spLocks noGrp="1"/>
          </p:cNvSpPr>
          <p:nvPr>
            <p:ph sz="quarter" idx="1"/>
          </p:nvPr>
        </p:nvSpPr>
        <p:spPr>
          <a:xfrm>
            <a:off x="301625" y="1527175"/>
            <a:ext cx="8504238" cy="4572000"/>
          </a:xfrm>
        </p:spPr>
        <p:txBody>
          <a:bodyPr/>
          <a:lstStyle/>
          <a:p>
            <a:r>
              <a:rPr lang="en-US" smtClean="0"/>
              <a:t>Fame and fortune were both a blessing and a bane for Tolkien. He enjoyed the popularity of his work. Yet, he was burdened with work responding to his adoring public. After his retirement at Oxford, he and his wife Edith moved to Bournemouth in 1966. Edith died in 1971. The loss of his life's companion did not sit well with Tolkien; yet he struggled on for some two years till his death of Pneumonia on 2 September 1973. </a:t>
            </a:r>
          </a:p>
          <a:p>
            <a:endParaRPr lang="en-US"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solidFill>
                  <a:srgbClr val="7B9899"/>
                </a:solidFill>
              </a:rPr>
              <a:t>Essential Question</a:t>
            </a:r>
          </a:p>
        </p:txBody>
      </p:sp>
      <p:sp>
        <p:nvSpPr>
          <p:cNvPr id="94210" name="Content Placeholder 2"/>
          <p:cNvSpPr>
            <a:spLocks noGrp="1"/>
          </p:cNvSpPr>
          <p:nvPr>
            <p:ph sz="quarter" idx="1"/>
          </p:nvPr>
        </p:nvSpPr>
        <p:spPr>
          <a:xfrm>
            <a:off x="301625" y="1527175"/>
            <a:ext cx="8504238" cy="4572000"/>
          </a:xfrm>
        </p:spPr>
        <p:txBody>
          <a:bodyPr/>
          <a:lstStyle/>
          <a:p>
            <a:r>
              <a:rPr lang="en-US" smtClean="0"/>
              <a:t>How do themes tend to compare or recur within a genre?</a:t>
            </a:r>
          </a:p>
          <a:p>
            <a:r>
              <a:rPr lang="en-US" smtClean="0"/>
              <a:t>Task: Discuss reflections from “The Shoddy Lands,” evaluate texts in light of informational articles on genre</a:t>
            </a:r>
          </a:p>
          <a:p>
            <a:r>
              <a:rPr lang="en-US" smtClean="0"/>
              <a:t>Standards: ELACC7RI1, ELACC7RI2, ELACC7RI6, ELACCRL1, ELACC7RL2, ELACC7RL6, ELACC7W2, ELACC7L1, ELACC7L2, ELACC7L3</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solidFill>
                  <a:srgbClr val="7B9899"/>
                </a:solidFill>
              </a:rPr>
              <a:t>Qualities of Science Fiction Genre</a:t>
            </a:r>
          </a:p>
        </p:txBody>
      </p:sp>
      <p:graphicFrame>
        <p:nvGraphicFramePr>
          <p:cNvPr id="5" name="Content Placeholder 4"/>
          <p:cNvGraphicFramePr>
            <a:graphicFrameLocks noGrp="1"/>
          </p:cNvGraphicFramePr>
          <p:nvPr>
            <p:ph sz="quarter" idx="1"/>
          </p:nvPr>
        </p:nvGraphicFramePr>
        <p:xfrm>
          <a:off x="381000" y="2747963"/>
          <a:ext cx="8424863" cy="3119437"/>
        </p:xfrm>
        <a:graphic>
          <a:graphicData uri="http://schemas.openxmlformats.org/drawingml/2006/table">
            <a:tbl>
              <a:tblPr firstRow="1" bandRow="1">
                <a:tableStyleId>{5C22544A-7EE6-4342-B048-85BDC9FD1C3A}</a:tableStyleId>
              </a:tblPr>
              <a:tblGrid>
                <a:gridCol w="1404144"/>
                <a:gridCol w="1404144"/>
                <a:gridCol w="1404144"/>
                <a:gridCol w="1404144"/>
                <a:gridCol w="1404144"/>
                <a:gridCol w="1404144"/>
              </a:tblGrid>
              <a:tr h="965200">
                <a:tc>
                  <a:txBody>
                    <a:bodyPr/>
                    <a:lstStyle/>
                    <a:p>
                      <a:endParaRPr lang="en-US" dirty="0"/>
                    </a:p>
                  </a:txBody>
                  <a:tcPr/>
                </a:tc>
                <a:tc>
                  <a:txBody>
                    <a:bodyPr/>
                    <a:lstStyle/>
                    <a:p>
                      <a:endParaRPr lang="en-US" dirty="0"/>
                    </a:p>
                  </a:txBody>
                  <a:tcPr/>
                </a:tc>
                <a:tc>
                  <a:txBody>
                    <a:bodyPr/>
                    <a:lstStyle/>
                    <a:p>
                      <a:endParaRPr lang="en-US" sz="1400"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sz="1600" dirty="0"/>
                    </a:p>
                  </a:txBody>
                  <a:tcPr/>
                </a:tc>
              </a:tr>
              <a:tr h="965200">
                <a:tc>
                  <a:txBody>
                    <a:bodyPr/>
                    <a:lstStyle/>
                    <a:p>
                      <a:r>
                        <a:rPr lang="en-US" dirty="0" smtClean="0"/>
                        <a:t>“And the Moon still be as Bright”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965200">
                <a:tc>
                  <a:txBody>
                    <a:bodyPr/>
                    <a:lstStyle/>
                    <a:p>
                      <a:r>
                        <a:rPr lang="en-US" dirty="0" smtClean="0"/>
                        <a:t>“The Shoddy Lands”</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95264" name="TextBox 3"/>
          <p:cNvSpPr txBox="1">
            <a:spLocks noChangeArrowheads="1"/>
          </p:cNvSpPr>
          <p:nvPr/>
        </p:nvSpPr>
        <p:spPr bwMode="auto">
          <a:xfrm>
            <a:off x="381000" y="1524000"/>
            <a:ext cx="8382000" cy="923925"/>
          </a:xfrm>
          <a:prstGeom prst="rect">
            <a:avLst/>
          </a:prstGeom>
          <a:noFill/>
          <a:ln w="9525">
            <a:noFill/>
            <a:miter lim="800000"/>
            <a:headEnd/>
            <a:tailEnd/>
          </a:ln>
        </p:spPr>
        <p:txBody>
          <a:bodyPr>
            <a:spAutoFit/>
          </a:bodyPr>
          <a:lstStyle/>
          <a:p>
            <a:pPr marL="342900" indent="-342900">
              <a:buFontTx/>
              <a:buAutoNum type="arabicPeriod"/>
            </a:pPr>
            <a:r>
              <a:rPr lang="en-US">
                <a:latin typeface="Georgia" pitchFamily="18" charset="0"/>
              </a:rPr>
              <a:t>Copy this chart into your notes to complete this task.</a:t>
            </a:r>
          </a:p>
          <a:p>
            <a:pPr marL="342900" indent="-342900">
              <a:buFontTx/>
              <a:buAutoNum type="arabicPeriod"/>
            </a:pPr>
            <a:r>
              <a:rPr lang="en-US">
                <a:latin typeface="Georgia" pitchFamily="18" charset="0"/>
              </a:rPr>
              <a:t>Review “Why Do We Read Science Fiction” and pick out unique and attractive qualities of the Science Fiction Genre and place in pink boxes.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smtClean="0">
                <a:solidFill>
                  <a:srgbClr val="7B9899"/>
                </a:solidFill>
              </a:rPr>
              <a:t>Qualities of Science Fiction Genre</a:t>
            </a:r>
          </a:p>
        </p:txBody>
      </p:sp>
      <p:graphicFrame>
        <p:nvGraphicFramePr>
          <p:cNvPr id="5" name="Content Placeholder 4"/>
          <p:cNvGraphicFramePr>
            <a:graphicFrameLocks noGrp="1"/>
          </p:cNvGraphicFramePr>
          <p:nvPr>
            <p:ph sz="quarter" idx="1"/>
          </p:nvPr>
        </p:nvGraphicFramePr>
        <p:xfrm>
          <a:off x="301625" y="2941638"/>
          <a:ext cx="8504238" cy="3230562"/>
        </p:xfrm>
        <a:graphic>
          <a:graphicData uri="http://schemas.openxmlformats.org/drawingml/2006/table">
            <a:tbl>
              <a:tblPr firstRow="1" bandRow="1">
                <a:tableStyleId>{5C22544A-7EE6-4342-B048-85BDC9FD1C3A}</a:tableStyleId>
              </a:tblPr>
              <a:tblGrid>
                <a:gridCol w="1417373"/>
                <a:gridCol w="1417373"/>
                <a:gridCol w="1417373"/>
                <a:gridCol w="1417373"/>
                <a:gridCol w="1417373"/>
                <a:gridCol w="1417373"/>
              </a:tblGrid>
              <a:tr h="1090522">
                <a:tc>
                  <a:txBody>
                    <a:bodyPr/>
                    <a:lstStyle/>
                    <a:p>
                      <a:endParaRPr lang="en-US" dirty="0"/>
                    </a:p>
                  </a:txBody>
                  <a:tcPr/>
                </a:tc>
                <a:tc>
                  <a:txBody>
                    <a:bodyPr/>
                    <a:lstStyle/>
                    <a:p>
                      <a:r>
                        <a:rPr lang="en-US" dirty="0" smtClean="0"/>
                        <a:t>Unusual</a:t>
                      </a:r>
                      <a:endParaRPr lang="en-US" dirty="0"/>
                    </a:p>
                  </a:txBody>
                  <a:tcPr/>
                </a:tc>
                <a:tc>
                  <a:txBody>
                    <a:bodyPr/>
                    <a:lstStyle/>
                    <a:p>
                      <a:r>
                        <a:rPr lang="en-US" sz="1400" dirty="0" smtClean="0"/>
                        <a:t>Inspirational</a:t>
                      </a:r>
                      <a:endParaRPr lang="en-US" sz="1400" dirty="0"/>
                    </a:p>
                  </a:txBody>
                  <a:tcPr/>
                </a:tc>
                <a:tc>
                  <a:txBody>
                    <a:bodyPr/>
                    <a:lstStyle/>
                    <a:p>
                      <a:r>
                        <a:rPr lang="en-US" dirty="0" smtClean="0"/>
                        <a:t>Figurative</a:t>
                      </a:r>
                      <a:r>
                        <a:rPr lang="en-US" baseline="0" dirty="0" smtClean="0"/>
                        <a:t> Language</a:t>
                      </a:r>
                      <a:endParaRPr lang="en-US" dirty="0"/>
                    </a:p>
                  </a:txBody>
                  <a:tcPr/>
                </a:tc>
                <a:tc>
                  <a:txBody>
                    <a:bodyPr/>
                    <a:lstStyle/>
                    <a:p>
                      <a:r>
                        <a:rPr lang="en-US" dirty="0" smtClean="0"/>
                        <a:t>Optimism </a:t>
                      </a:r>
                      <a:endParaRPr lang="en-US" dirty="0"/>
                    </a:p>
                  </a:txBody>
                  <a:tcPr/>
                </a:tc>
                <a:tc>
                  <a:txBody>
                    <a:bodyPr/>
                    <a:lstStyle/>
                    <a:p>
                      <a:r>
                        <a:rPr lang="en-US" dirty="0" smtClean="0"/>
                        <a:t>Lonely Suggested </a:t>
                      </a:r>
                      <a:r>
                        <a:rPr lang="en-US" sz="1600" dirty="0" smtClean="0"/>
                        <a:t>Comforting</a:t>
                      </a:r>
                      <a:r>
                        <a:rPr lang="en-US" sz="1600" baseline="0" dirty="0" smtClean="0"/>
                        <a:t> Words</a:t>
                      </a:r>
                      <a:endParaRPr lang="en-US" sz="1600" dirty="0"/>
                    </a:p>
                  </a:txBody>
                  <a:tcPr/>
                </a:tc>
              </a:tr>
              <a:tr h="1149469">
                <a:tc>
                  <a:txBody>
                    <a:bodyPr/>
                    <a:lstStyle/>
                    <a:p>
                      <a:r>
                        <a:rPr lang="en-US" dirty="0" smtClean="0"/>
                        <a:t>“And the Moon still be as Bright”</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884207">
                <a:tc>
                  <a:txBody>
                    <a:bodyPr/>
                    <a:lstStyle/>
                    <a:p>
                      <a:r>
                        <a:rPr lang="en-US" dirty="0" smtClean="0"/>
                        <a:t>“The Shoddy Lands”</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96288" name="TextBox 5"/>
          <p:cNvSpPr txBox="1">
            <a:spLocks noChangeArrowheads="1"/>
          </p:cNvSpPr>
          <p:nvPr/>
        </p:nvSpPr>
        <p:spPr bwMode="auto">
          <a:xfrm>
            <a:off x="304800" y="1600200"/>
            <a:ext cx="8458200" cy="923925"/>
          </a:xfrm>
          <a:prstGeom prst="rect">
            <a:avLst/>
          </a:prstGeom>
          <a:noFill/>
          <a:ln w="9525">
            <a:noFill/>
            <a:miter lim="800000"/>
            <a:headEnd/>
            <a:tailEnd/>
          </a:ln>
        </p:spPr>
        <p:txBody>
          <a:bodyPr>
            <a:spAutoFit/>
          </a:bodyPr>
          <a:lstStyle/>
          <a:p>
            <a:pPr marL="342900" indent="-342900">
              <a:buFontTx/>
              <a:buAutoNum type="arabicPeriod"/>
            </a:pPr>
            <a:r>
              <a:rPr lang="en-US">
                <a:latin typeface="Georgia" pitchFamily="18" charset="0"/>
              </a:rPr>
              <a:t>Here are some examples of qualities of science fiction genre</a:t>
            </a:r>
          </a:p>
          <a:p>
            <a:pPr marL="342900" indent="-342900">
              <a:buFontTx/>
              <a:buAutoNum type="arabicPeriod"/>
            </a:pPr>
            <a:r>
              <a:rPr lang="en-US">
                <a:latin typeface="Georgia" pitchFamily="18" charset="0"/>
              </a:rPr>
              <a:t>Review the texts, “-And the Moon still be as Bright” and “The Shoddy Lands” and identify ways in which these 2 stories illustrate these qualities.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z="2000" smtClean="0">
                <a:solidFill>
                  <a:srgbClr val="7B9899"/>
                </a:solidFill>
              </a:rPr>
              <a:t>Similarities and Differences between Bradbury and Lewis: Paying attention to diction, syntax, tone, imagery, and figurative language </a:t>
            </a:r>
          </a:p>
        </p:txBody>
      </p:sp>
      <p:sp>
        <p:nvSpPr>
          <p:cNvPr id="97282" name="Content Placeholder 2"/>
          <p:cNvSpPr>
            <a:spLocks noGrp="1"/>
          </p:cNvSpPr>
          <p:nvPr>
            <p:ph sz="quarter" idx="1"/>
          </p:nvPr>
        </p:nvSpPr>
        <p:spPr>
          <a:xfrm>
            <a:off x="301625" y="1527175"/>
            <a:ext cx="8504238" cy="4572000"/>
          </a:xfrm>
        </p:spPr>
        <p:txBody>
          <a:bodyPr/>
          <a:lstStyle/>
          <a:p>
            <a:pPr>
              <a:buFont typeface="Wingdings 2" pitchFamily="18" charset="2"/>
              <a:buNone/>
            </a:pPr>
            <a:r>
              <a:rPr lang="en-US" smtClean="0"/>
              <a:t>Bradbury						         Lewis </a:t>
            </a:r>
          </a:p>
        </p:txBody>
      </p:sp>
      <p:sp>
        <p:nvSpPr>
          <p:cNvPr id="4" name="Oval 3"/>
          <p:cNvSpPr/>
          <p:nvPr/>
        </p:nvSpPr>
        <p:spPr>
          <a:xfrm>
            <a:off x="533400" y="1752600"/>
            <a:ext cx="4572000" cy="39624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5" name="Oval 4"/>
          <p:cNvSpPr/>
          <p:nvPr/>
        </p:nvSpPr>
        <p:spPr>
          <a:xfrm>
            <a:off x="3352800" y="1752600"/>
            <a:ext cx="5029200" cy="4114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70C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solidFill>
                  <a:srgbClr val="7B9899"/>
                </a:solidFill>
              </a:rPr>
              <a:t>Essential Question</a:t>
            </a:r>
          </a:p>
        </p:txBody>
      </p:sp>
      <p:sp>
        <p:nvSpPr>
          <p:cNvPr id="98306" name="Content Placeholder 2"/>
          <p:cNvSpPr>
            <a:spLocks noGrp="1"/>
          </p:cNvSpPr>
          <p:nvPr>
            <p:ph sz="quarter" idx="1"/>
          </p:nvPr>
        </p:nvSpPr>
        <p:spPr>
          <a:xfrm>
            <a:off x="301625" y="1527175"/>
            <a:ext cx="8504238" cy="4572000"/>
          </a:xfrm>
        </p:spPr>
        <p:txBody>
          <a:bodyPr/>
          <a:lstStyle/>
          <a:p>
            <a:r>
              <a:rPr lang="en-US" smtClean="0"/>
              <a:t>What are the best strategies for incorporating vocabulary I pick up from texts I read? </a:t>
            </a:r>
          </a:p>
          <a:p>
            <a:r>
              <a:rPr lang="en-US" smtClean="0"/>
              <a:t>Tasks: Read “The Martian” from the Martian Chronicles, identify new vocabulary, complete Frayer Models</a:t>
            </a:r>
          </a:p>
          <a:p>
            <a:r>
              <a:rPr lang="en-US" smtClean="0"/>
              <a:t>Standards: ELACC7RL4, ELACC7SL6,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solidFill>
                  <a:srgbClr val="7B9899"/>
                </a:solidFill>
              </a:rPr>
              <a:t>“The Martian”- Group Read Aloud</a:t>
            </a:r>
          </a:p>
        </p:txBody>
      </p:sp>
      <p:sp>
        <p:nvSpPr>
          <p:cNvPr id="99330" name="Content Placeholder 2"/>
          <p:cNvSpPr>
            <a:spLocks noGrp="1"/>
          </p:cNvSpPr>
          <p:nvPr>
            <p:ph sz="quarter" idx="1"/>
          </p:nvPr>
        </p:nvSpPr>
        <p:spPr>
          <a:xfrm>
            <a:off x="301625" y="1527175"/>
            <a:ext cx="8504238" cy="4572000"/>
          </a:xfrm>
        </p:spPr>
        <p:txBody>
          <a:bodyPr/>
          <a:lstStyle/>
          <a:p>
            <a:r>
              <a:rPr lang="en-US" smtClean="0"/>
              <a:t>Annotation to focus on DICTION and specifically words that the students find particularly beautiful or concise or words that are unknown.</a:t>
            </a:r>
          </a:p>
          <a:p>
            <a:r>
              <a:rPr lang="en-US" smtClean="0"/>
              <a:t>Use Frayer Model to explore</a:t>
            </a:r>
          </a:p>
          <a:p>
            <a:pPr>
              <a:buFont typeface="Wingdings 2" pitchFamily="18" charset="2"/>
              <a:buNone/>
            </a:pPr>
            <a:r>
              <a:rPr lang="en-US" smtClean="0"/>
              <a:t>	10 words in which you are </a:t>
            </a:r>
          </a:p>
          <a:p>
            <a:pPr>
              <a:buFont typeface="Wingdings 2" pitchFamily="18" charset="2"/>
              <a:buNone/>
            </a:pPr>
            <a:r>
              <a:rPr lang="en-US" smtClean="0"/>
              <a:t>	unfamiliar  (Use dictionaries,</a:t>
            </a:r>
          </a:p>
          <a:p>
            <a:pPr>
              <a:buFont typeface="Wingdings 2" pitchFamily="18" charset="2"/>
              <a:buNone/>
            </a:pPr>
            <a:r>
              <a:rPr lang="en-US" smtClean="0"/>
              <a:t>	thesauruses, and the </a:t>
            </a:r>
          </a:p>
          <a:p>
            <a:pPr>
              <a:buFont typeface="Wingdings 2" pitchFamily="18" charset="2"/>
              <a:buNone/>
            </a:pPr>
            <a:r>
              <a:rPr lang="en-US" smtClean="0"/>
              <a:t>	internet)</a:t>
            </a:r>
          </a:p>
          <a:p>
            <a:pPr>
              <a:buFont typeface="Wingdings 2" pitchFamily="18" charset="2"/>
              <a:buNone/>
            </a:pPr>
            <a:endParaRPr lang="en-US" smtClean="0"/>
          </a:p>
          <a:p>
            <a:endParaRPr lang="en-US" smtClean="0"/>
          </a:p>
        </p:txBody>
      </p:sp>
      <p:pic>
        <p:nvPicPr>
          <p:cNvPr id="99331" name="Picture 3" descr="frayer_type1.gif"/>
          <p:cNvPicPr>
            <a:picLocks noChangeAspect="1"/>
          </p:cNvPicPr>
          <p:nvPr/>
        </p:nvPicPr>
        <p:blipFill>
          <a:blip r:embed="rId2"/>
          <a:srcRect/>
          <a:stretch>
            <a:fillRect/>
          </a:stretch>
        </p:blipFill>
        <p:spPr bwMode="auto">
          <a:xfrm>
            <a:off x="5029200" y="2895600"/>
            <a:ext cx="3781425" cy="381000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solidFill>
                  <a:srgbClr val="7B9899"/>
                </a:solidFill>
              </a:rPr>
              <a:t>Essential Question</a:t>
            </a:r>
          </a:p>
        </p:txBody>
      </p:sp>
      <p:sp>
        <p:nvSpPr>
          <p:cNvPr id="100354" name="Content Placeholder 2"/>
          <p:cNvSpPr>
            <a:spLocks noGrp="1"/>
          </p:cNvSpPr>
          <p:nvPr>
            <p:ph sz="quarter" idx="1"/>
          </p:nvPr>
        </p:nvSpPr>
        <p:spPr>
          <a:xfrm>
            <a:off x="301625" y="1527175"/>
            <a:ext cx="8504238" cy="4572000"/>
          </a:xfrm>
        </p:spPr>
        <p:txBody>
          <a:bodyPr/>
          <a:lstStyle/>
          <a:p>
            <a:r>
              <a:rPr lang="en-US" smtClean="0"/>
              <a:t>Why is it important to adapt my speech to specific purposes?</a:t>
            </a:r>
          </a:p>
          <a:p>
            <a:r>
              <a:rPr lang="en-US" smtClean="0"/>
              <a:t>Task: Examine vocabulary pulled from Tasks 2-6</a:t>
            </a:r>
          </a:p>
          <a:p>
            <a:r>
              <a:rPr lang="en-US" smtClean="0"/>
              <a:t>Standards: ELACC7RL1, ELACC7RI1, ELACC7W2, ELACC7W9, ELACC7L6, ELACC7L1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z="2800" smtClean="0">
                <a:solidFill>
                  <a:srgbClr val="7B9899"/>
                </a:solidFill>
              </a:rPr>
              <a:t>Historical Context of The Lord of the Rings Trilogy</a:t>
            </a:r>
          </a:p>
        </p:txBody>
      </p:sp>
      <p:sp>
        <p:nvSpPr>
          <p:cNvPr id="3" name="Content Placeholder 2"/>
          <p:cNvSpPr>
            <a:spLocks noGrp="1"/>
          </p:cNvSpPr>
          <p:nvPr>
            <p:ph sz="quarter" idx="1"/>
          </p:nvPr>
        </p:nvSpPr>
        <p:spPr>
          <a:xfrm>
            <a:off x="301625" y="1527175"/>
            <a:ext cx="8504238" cy="4572000"/>
          </a:xfrm>
        </p:spPr>
        <p:txBody>
          <a:bodyPr>
            <a:normAutofit fontScale="77500" lnSpcReduction="20000"/>
          </a:bodyPr>
          <a:lstStyle/>
          <a:p>
            <a:pPr marL="274320" indent="-274320" fontAlgn="auto">
              <a:spcAft>
                <a:spcPts val="0"/>
              </a:spcAft>
              <a:buFont typeface="Wingdings 2"/>
              <a:buChar char=""/>
              <a:defRPr/>
            </a:pPr>
            <a:r>
              <a:rPr lang="en-US" dirty="0" smtClean="0"/>
              <a:t>World War I broke out while Tolkien was a student at Oxford University. After finishing his degree, Tolkien joined the Lancashire Fusiliers as a second lieutenant. </a:t>
            </a:r>
          </a:p>
          <a:p>
            <a:pPr marL="274320" indent="-274320" fontAlgn="auto">
              <a:spcAft>
                <a:spcPts val="0"/>
              </a:spcAft>
              <a:buFont typeface="Wingdings 2"/>
              <a:buChar char=""/>
              <a:defRPr/>
            </a:pPr>
            <a:r>
              <a:rPr lang="en-US" dirty="0" smtClean="0"/>
              <a:t>In 1916 Tolkien was sent to France, where he and his fellow soldiers faced the terrifying new mechanisms of modern warfare—machine guns, tanks, and poison gas—fighting in some of the bloodiest battles known to human history. Tolkien fought in the Battle of the Somme, a vicious engagement in which over a million people were either killed or wounded.</a:t>
            </a:r>
          </a:p>
          <a:p>
            <a:pPr marL="274320" indent="-274320" fontAlgn="auto">
              <a:spcAft>
                <a:spcPts val="0"/>
              </a:spcAft>
              <a:buFont typeface="Wingdings 2"/>
              <a:buChar char=""/>
              <a:defRPr/>
            </a:pPr>
            <a:r>
              <a:rPr lang="en-US" dirty="0" smtClean="0"/>
              <a:t>In the trenches of World War I, Tolkien began recording the horrors of war that would later surface in </a:t>
            </a:r>
            <a:r>
              <a:rPr lang="en-US" i="1" dirty="0" smtClean="0"/>
              <a:t>The Lord of the Rings.</a:t>
            </a:r>
            <a:r>
              <a:rPr lang="en-US" dirty="0" smtClean="0"/>
              <a:t> Later that year he caught trench fever, an illness carried by lice, and was sent back to England. During his convalescence, he began writing down the stories and mythology of Middle-earth, which would form the basis for </a:t>
            </a:r>
            <a:r>
              <a:rPr lang="en-US" i="1" dirty="0" smtClean="0"/>
              <a:t>The Silmarillion.</a:t>
            </a:r>
            <a:r>
              <a:rPr lang="en-US" dirty="0" smtClean="0"/>
              <a:t> </a:t>
            </a:r>
          </a:p>
          <a:p>
            <a:pPr marL="274320" indent="-274320" fontAlgn="auto">
              <a:spcAft>
                <a:spcPts val="0"/>
              </a:spcAft>
              <a:buFont typeface="Wingdings 2"/>
              <a:buChar char=""/>
              <a:defRPr/>
            </a:pP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1098</TotalTime>
  <Words>6073</Words>
  <Application>Microsoft Office PowerPoint</Application>
  <PresentationFormat>On-screen Show (4:3)</PresentationFormat>
  <Paragraphs>490</Paragraphs>
  <Slides>86</Slides>
  <Notes>0</Notes>
  <HiddenSlides>0</HiddenSlides>
  <MMClips>0</MMClips>
  <ScaleCrop>false</ScaleCrop>
  <HeadingPairs>
    <vt:vector size="6" baseType="variant">
      <vt:variant>
        <vt:lpstr>Fonts Used</vt:lpstr>
      </vt:variant>
      <vt:variant>
        <vt:i4>6</vt:i4>
      </vt:variant>
      <vt:variant>
        <vt:lpstr>Design Template</vt:lpstr>
      </vt:variant>
      <vt:variant>
        <vt:i4>12</vt:i4>
      </vt:variant>
      <vt:variant>
        <vt:lpstr>Slide Titles</vt:lpstr>
      </vt:variant>
      <vt:variant>
        <vt:i4>86</vt:i4>
      </vt:variant>
    </vt:vector>
  </HeadingPairs>
  <TitlesOfParts>
    <vt:vector size="104" baseType="lpstr">
      <vt:lpstr>Georgia</vt:lpstr>
      <vt:lpstr>Arial</vt:lpstr>
      <vt:lpstr>Wingdings 2</vt:lpstr>
      <vt:lpstr>Wingdings</vt:lpstr>
      <vt:lpstr>Calibri</vt:lpstr>
      <vt:lpstr>Times New Roman</vt:lpstr>
      <vt:lpstr>Civic</vt:lpstr>
      <vt:lpstr>Civic</vt:lpstr>
      <vt:lpstr>Civic</vt:lpstr>
      <vt:lpstr>Civic</vt:lpstr>
      <vt:lpstr>Civic</vt:lpstr>
      <vt:lpstr>Civic</vt:lpstr>
      <vt:lpstr>Civic</vt:lpstr>
      <vt:lpstr>Civic</vt:lpstr>
      <vt:lpstr>Civic</vt:lpstr>
      <vt:lpstr>Civic</vt:lpstr>
      <vt:lpstr>Civic</vt:lpstr>
      <vt:lpstr>Civic</vt:lpstr>
      <vt:lpstr>The Hobbit</vt:lpstr>
      <vt:lpstr>J.R.R Tolkien (1892 -1973)</vt:lpstr>
      <vt:lpstr>Essential Question</vt:lpstr>
      <vt:lpstr>Background Information on J.R.R Tolkien</vt:lpstr>
      <vt:lpstr>Background Information on J.R.R Tolkien</vt:lpstr>
      <vt:lpstr>Background Information on J.R.R Tolkien</vt:lpstr>
      <vt:lpstr>Background Information on J.R.R Tolkien</vt:lpstr>
      <vt:lpstr>Background Information on J.R.R Tolkien</vt:lpstr>
      <vt:lpstr>Historical Context of The Lord of the Rings Trilogy</vt:lpstr>
      <vt:lpstr>The Hobbit : The Prequel</vt:lpstr>
      <vt:lpstr>Various Cover Art</vt:lpstr>
      <vt:lpstr>Predictions</vt:lpstr>
      <vt:lpstr>Essential Question</vt:lpstr>
      <vt:lpstr>Annotation</vt:lpstr>
      <vt:lpstr>S.O.A.P.S.Tone</vt:lpstr>
      <vt:lpstr>Getting Ready to Read </vt:lpstr>
      <vt:lpstr>Practice Using S.O.A.P.S.Tone</vt:lpstr>
      <vt:lpstr>Answers for Gettysburg Address Annotation</vt:lpstr>
      <vt:lpstr>Chapter 1: Group Read Aloud</vt:lpstr>
      <vt:lpstr>Essential Question</vt:lpstr>
      <vt:lpstr>Homework from Chapter 2</vt:lpstr>
      <vt:lpstr>Literary Concepts</vt:lpstr>
      <vt:lpstr>Connotation</vt:lpstr>
      <vt:lpstr>Diction</vt:lpstr>
      <vt:lpstr>Tone</vt:lpstr>
      <vt:lpstr>Figurative Language </vt:lpstr>
      <vt:lpstr>Symbolism</vt:lpstr>
      <vt:lpstr>Imagery</vt:lpstr>
      <vt:lpstr>Syntax</vt:lpstr>
      <vt:lpstr>Chapter 3: Group Read Aloud</vt:lpstr>
      <vt:lpstr>Types of Sentences</vt:lpstr>
      <vt:lpstr>Essential Question</vt:lpstr>
      <vt:lpstr>View Chapters 4-9 from the Film Version</vt:lpstr>
      <vt:lpstr>Venn Diagram of Similarities and Differences</vt:lpstr>
      <vt:lpstr>Reflection</vt:lpstr>
      <vt:lpstr>Essential Question</vt:lpstr>
      <vt:lpstr>Chapter 10: Independent Reading</vt:lpstr>
      <vt:lpstr>The PHRASE</vt:lpstr>
      <vt:lpstr>The CLAUSE</vt:lpstr>
      <vt:lpstr>Mixture of Sentences</vt:lpstr>
      <vt:lpstr>Annotation of Chapter 11/12 using Cornell Notes </vt:lpstr>
      <vt:lpstr>Essential Question</vt:lpstr>
      <vt:lpstr>How do we Persuade?</vt:lpstr>
      <vt:lpstr>Ticket out the Door</vt:lpstr>
      <vt:lpstr>Essential Question</vt:lpstr>
      <vt:lpstr>Assessment #1</vt:lpstr>
      <vt:lpstr>Planning Guide </vt:lpstr>
      <vt:lpstr>Precis Format/Essay Outline</vt:lpstr>
      <vt:lpstr>Rubric</vt:lpstr>
      <vt:lpstr>Essential Question</vt:lpstr>
      <vt:lpstr>Chapter 13: Group Read Aloud</vt:lpstr>
      <vt:lpstr>Essential Question</vt:lpstr>
      <vt:lpstr>Chapter 14: Group Read Aloud </vt:lpstr>
      <vt:lpstr>Examples of Allusion</vt:lpstr>
      <vt:lpstr>Examples of Allusion</vt:lpstr>
      <vt:lpstr>Examples of Allusion</vt:lpstr>
      <vt:lpstr>Answer</vt:lpstr>
      <vt:lpstr>Essential Question</vt:lpstr>
      <vt:lpstr>Chapters 15-16 Audio Listening </vt:lpstr>
      <vt:lpstr>Think-Pair-Share Reflection</vt:lpstr>
      <vt:lpstr>Homework</vt:lpstr>
      <vt:lpstr>Essential Question</vt:lpstr>
      <vt:lpstr>Chapter 19; Group Read Aloud</vt:lpstr>
      <vt:lpstr>Conduct Assessment 1</vt:lpstr>
      <vt:lpstr>Essential Question</vt:lpstr>
      <vt:lpstr>“-And the Moon Still Be as Bright” from the Martian Chronicles </vt:lpstr>
      <vt:lpstr>“Naming of Names” By Ray Bradbury</vt:lpstr>
      <vt:lpstr>Create a “Four-Square Perspective” to explain and analyze the Native Americans</vt:lpstr>
      <vt:lpstr>Essential Question</vt:lpstr>
      <vt:lpstr>Evaluate “Naming of Names”</vt:lpstr>
      <vt:lpstr>Analysis of “Naming of Names”</vt:lpstr>
      <vt:lpstr>Essential Question</vt:lpstr>
      <vt:lpstr>Summary without Bias</vt:lpstr>
      <vt:lpstr>Biased or Unbiased?</vt:lpstr>
      <vt:lpstr>Biased or Unbiased</vt:lpstr>
      <vt:lpstr>Biased/Unbiased</vt:lpstr>
      <vt:lpstr>Think, Pair, Share</vt:lpstr>
      <vt:lpstr>“The Shoddy Lands” </vt:lpstr>
      <vt:lpstr>“The Shoddy Lands”</vt:lpstr>
      <vt:lpstr>Essential Question</vt:lpstr>
      <vt:lpstr>Qualities of Science Fiction Genre</vt:lpstr>
      <vt:lpstr>Qualities of Science Fiction Genre</vt:lpstr>
      <vt:lpstr>Similarities and Differences between Bradbury and Lewis: Paying attention to diction, syntax, tone, imagery, and figurative language </vt:lpstr>
      <vt:lpstr>Essential Question</vt:lpstr>
      <vt:lpstr>“The Martian”- Group Read Aloud</vt:lpstr>
      <vt:lpstr>Essential Question</vt:lpstr>
    </vt:vector>
  </TitlesOfParts>
  <Company>Paulding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Hobbit</dc:title>
  <dc:creator>Administrator</dc:creator>
  <cp:lastModifiedBy>Paulding</cp:lastModifiedBy>
  <cp:revision>335</cp:revision>
  <dcterms:created xsi:type="dcterms:W3CDTF">2012-05-30T13:50:04Z</dcterms:created>
  <dcterms:modified xsi:type="dcterms:W3CDTF">2012-07-10T17:05:44Z</dcterms:modified>
</cp:coreProperties>
</file>